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  <p:sldMasterId id="2147483977" r:id="rId2"/>
  </p:sldMasterIdLst>
  <p:notesMasterIdLst>
    <p:notesMasterId r:id="rId20"/>
  </p:notesMasterIdLst>
  <p:sldIdLst>
    <p:sldId id="369" r:id="rId3"/>
    <p:sldId id="401" r:id="rId4"/>
    <p:sldId id="402" r:id="rId5"/>
    <p:sldId id="403" r:id="rId6"/>
    <p:sldId id="404" r:id="rId7"/>
    <p:sldId id="397" r:id="rId8"/>
    <p:sldId id="405" r:id="rId9"/>
    <p:sldId id="406" r:id="rId10"/>
    <p:sldId id="411" r:id="rId11"/>
    <p:sldId id="407" r:id="rId12"/>
    <p:sldId id="409" r:id="rId13"/>
    <p:sldId id="380" r:id="rId14"/>
    <p:sldId id="381" r:id="rId15"/>
    <p:sldId id="412" r:id="rId16"/>
    <p:sldId id="414" r:id="rId17"/>
    <p:sldId id="415" r:id="rId18"/>
    <p:sldId id="394" r:id="rId19"/>
  </p:sldIdLst>
  <p:sldSz cx="9144000" cy="6858000" type="screen4x3"/>
  <p:notesSz cx="6858000" cy="9296400"/>
  <p:embeddedFontLst>
    <p:embeddedFont>
      <p:font typeface="Ciscolight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A63"/>
    <a:srgbClr val="080808"/>
    <a:srgbClr val="E02896"/>
    <a:srgbClr val="650F42"/>
    <a:srgbClr val="B61A77"/>
    <a:srgbClr val="F68B1F"/>
    <a:srgbClr val="944D06"/>
    <a:srgbClr val="CA6908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6885" autoAdjust="0"/>
  </p:normalViewPr>
  <p:slideViewPr>
    <p:cSldViewPr snapToGrid="0">
      <p:cViewPr>
        <p:scale>
          <a:sx n="60" d="100"/>
          <a:sy n="60" d="100"/>
        </p:scale>
        <p:origin x="-58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807EE-448F-4C0D-91B3-253DC198E864}" type="datetimeFigureOut">
              <a:rPr lang="en-GB" smtClean="0"/>
              <a:t>04/05/2013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C692-EFDB-4A6B-9FBD-08778FC66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Überleitung</a:t>
            </a:r>
            <a:r>
              <a:rPr lang="en-US" dirty="0" smtClean="0"/>
              <a:t>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Folie</a:t>
            </a:r>
            <a:r>
              <a:rPr lang="en-US" dirty="0" smtClean="0"/>
              <a:t> – </a:t>
            </a:r>
            <a:r>
              <a:rPr lang="en-US" dirty="0" err="1" smtClean="0"/>
              <a:t>genau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diesem</a:t>
            </a:r>
            <a:r>
              <a:rPr lang="en-US" dirty="0" smtClean="0"/>
              <a:t> </a:t>
            </a:r>
            <a:r>
              <a:rPr lang="en-US" dirty="0" err="1" smtClean="0"/>
              <a:t>Grund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</a:t>
            </a:r>
            <a:r>
              <a:rPr lang="en-US" dirty="0" err="1" smtClean="0"/>
              <a:t>nunmehr</a:t>
            </a:r>
            <a:r>
              <a:rPr lang="en-US" dirty="0" smtClean="0"/>
              <a:t> 15 </a:t>
            </a:r>
            <a:r>
              <a:rPr lang="en-US" dirty="0" err="1" smtClean="0"/>
              <a:t>Jahren</a:t>
            </a:r>
            <a:r>
              <a:rPr lang="en-US" dirty="0" smtClean="0"/>
              <a:t> die Networking Academy </a:t>
            </a:r>
            <a:r>
              <a:rPr lang="en-US" dirty="0" err="1" smtClean="0"/>
              <a:t>gegründet</a:t>
            </a:r>
            <a:r>
              <a:rPr lang="en-US" dirty="0" smtClean="0"/>
              <a:t>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DC692-EFDB-4A6B-9FBD-08778FC664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9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Multiplied 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partnering with schools, universities, government agencies, nonprofits, and non-governmental organizations (NGOs), Cisco has built a human network to deliver the Networking Academy program effectively and efficiently worldwide.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more than four million students since its inception, the Networking Academy program provides entry-level ICT professionals globally.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 Academy has developed a worldwide community of peers – largely through its successful Facebook page, Cisco’s most popular -- who support each other, collaborate on networking issues, and communicate and share ideas about the ICT industry.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D84D-3396-4D74-AB7B-EBFE814779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Multiplied 2</a:t>
            </a:r>
            <a:b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4 million students of various ages and from diverse socio-economic backgrounds have participated in Networking Academy since it was established in 1997.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million students participated from 2010 to 2011 alone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Networks like Facebook connect students and instructors around the world to one another so they can collaborate and continue learning outside the classroom.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more than 350,000 fans, the Networking Academy Facebook page is Cisco’s most popular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more than 110 million online assessments have been delivered to Networking Academy students, with about 1 million assessments occurring worldwide per month.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3D84D-3396-4D74-AB7B-EBFE814779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with Photos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022A5BB-A697-46DF-B92D-66BB6650456F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477375" y="51816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-1019175" y="57435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9344025" y="5457825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-1323975" y="5981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9448800" y="632460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-1133475" y="50768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4086225" y="5476875"/>
            <a:ext cx="762000" cy="762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57225" y="4791075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accent2">
                  <a:lumMod val="60000"/>
                  <a:lumOff val="40000"/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7477125" y="4095750"/>
            <a:ext cx="1485900" cy="14859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0800">
            <a:solidFill>
              <a:schemeClr val="bg1">
                <a:alpha val="68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3603" r="29642"/>
          <a:stretch>
            <a:fillRect/>
          </a:stretch>
        </p:blipFill>
        <p:spPr bwMode="auto">
          <a:xfrm>
            <a:off x="7552995" y="4160882"/>
            <a:ext cx="1337050" cy="13386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30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6" name="Oval 25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0027" r="992"/>
            <a:stretch>
              <a:fillRect/>
            </a:stretch>
          </p:blipFill>
          <p:spPr bwMode="auto">
            <a:xfrm>
              <a:off x="6462226" y="5736229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33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9" name="Oval 28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0" name="Picture 8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32" name="Oval 31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4" name="Group 33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5" name="Oval 34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6" name="Picture 6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/>
            </a:blip>
            <a:srcRect l="6800" t="1450" r="32585" b="7669"/>
            <a:stretch/>
          </p:blipFill>
          <p:spPr bwMode="auto">
            <a:xfrm>
              <a:off x="3097593" y="5357931"/>
              <a:ext cx="882035" cy="88144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263525"/>
            <a:ext cx="343192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14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6094 -0.03635 0.12188 -0.07246 0.20105 -0.07362 C 0.28021 -0.07477 0.38299 -0.0257 0.47501 -0.00695 C 0.56702 0.0118 0.66441 0.04189 0.75313 0.03888 C 0.84185 0.03588 0.94046 -0.00116 1.0073 -0.025 C 1.07414 -0.04885 1.11962 -0.06806 1.15417 -0.10417 " pathEditMode="relative" ptsTypes="aaaaaA">
                                      <p:cBhvr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77778E-6 C 0.0486 0.02176 0.09722 0.04352 0.1677 0.03473 C 0.23819 0.02593 0.35485 -0.02731 0.42291 -0.05277 C 0.49097 -0.07824 0.50937 -0.10254 0.57604 -0.11805 C 0.6427 -0.13356 0.73229 -0.15509 0.82291 -0.14583 C 0.91354 -0.13657 1.06631 -0.08124 1.11979 -0.06249 " pathEditMode="relative" ptsTypes="aaaaaA">
                                      <p:cBhvr>
                                        <p:cTn id="6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0.07223 -0.01806 0.14445 -0.03588 0.22709 -0.04583 C 0.30973 -0.05579 0.40226 -0.06389 0.49584 -0.05972 C 0.58942 -0.05556 0.70348 -0.03588 0.78855 -0.02083 C 0.87362 -0.00579 0.94046 0.01968 1.00626 0.03056 C 1.07206 0.04144 1.13178 0.04838 1.18334 0.04444 " pathEditMode="relative" ptsTypes="aaaaaA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-0.05504 -0.01019 -0.11007 -0.02037 -0.16459 -0.01944 C -0.2191 -0.01852 -0.27778 -0.00463 -0.32709 0.00556 C -0.37639 0.01574 -0.41285 0.03056 -0.46042 0.04167 C -0.50799 0.05278 -0.54653 0.06759 -0.6125 0.07222 C -0.67848 0.07685 -0.77865 0.07731 -0.85625 0.06944 C -0.93386 0.06157 -1.03733 0.0375 -1.07813 0.025 " pathEditMode="relative" ptsTypes="aaaaaaA">
                                      <p:cBhvr>
                                        <p:cTn id="7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0.03595 -0.02222 -0.07188 -0.04422 -0.11355 -0.05 C -0.15522 -0.05579 -0.20539 -0.04398 -0.25001 -0.03472 C -0.29463 -0.02547 -0.33022 -0.00695 -0.38126 0.00555 C -0.4323 0.01805 -0.49549 0.0331 -0.55626 0.04028 C -0.61702 0.04745 -0.69532 0.04051 -0.74584 0.04861 " pathEditMode="relative" ptsTypes="aaaaaA">
                                      <p:cBhvr>
                                        <p:cTn id="7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0139 C -0.01736 0.00486 -0.04514 0.00856 -0.11146 -0.00277 C -0.17778 -0.01411 -0.29496 -0.05019 -0.3875 -0.06662 C -0.48003 -0.08304 -0.59201 -0.09646 -0.66666 -0.10132 C -0.74132 -0.10617 -0.78316 -0.099 -0.83541 -0.09576 C -0.88767 -0.09253 -0.95 -0.08628 -0.98021 -0.08188 " pathEditMode="relative" rAng="0" ptsTypes="aaaaaA">
                                      <p:cBhvr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00" y="-5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35" y="2778125"/>
            <a:ext cx="559133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157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black">
          <a:xfrm>
            <a:off x="6313488" y="3708400"/>
            <a:ext cx="11588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black">
          <a:xfrm>
            <a:off x="6992938" y="3697288"/>
            <a:ext cx="336550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5824538" y="3697288"/>
            <a:ext cx="338137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black">
          <a:xfrm>
            <a:off x="7451725" y="3697288"/>
            <a:ext cx="463550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black">
          <a:xfrm>
            <a:off x="6580188" y="3697288"/>
            <a:ext cx="301625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5592763" y="3082925"/>
            <a:ext cx="109537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5900738" y="2930525"/>
            <a:ext cx="109537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620236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65103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6811963" y="3082925"/>
            <a:ext cx="115887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black">
          <a:xfrm>
            <a:off x="71199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7427913" y="2720975"/>
            <a:ext cx="111125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7729538" y="2930525"/>
            <a:ext cx="111125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8037513" y="3082925"/>
            <a:ext cx="111125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96D6"/>
              </a:solidFill>
              <a:latin typeface="+mj-lt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4525" y="3060700"/>
            <a:ext cx="24368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72815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4EB54-34FD-4983-AC56-77E4DDC16D44}" type="datetimeFigureOut">
              <a:rPr lang="en-GB" smtClean="0"/>
              <a:t>04/05/2013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5C834B-0DD1-46F0-A2E9-EF991428B856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8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_Pillar Opener_SOCI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7900" y="3276600"/>
            <a:ext cx="4813300" cy="2590800"/>
          </a:xfrm>
        </p:spPr>
        <p:txBody>
          <a:bodyPr anchor="b">
            <a:noAutofit/>
          </a:bodyPr>
          <a:lstStyle>
            <a:lvl1pPr>
              <a:lnSpc>
                <a:spcPts val="6200"/>
              </a:lnSpc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br>
              <a:rPr lang="en-US" dirty="0" smtClean="0"/>
            </a:b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528479"/>
            <a:ext cx="4040188" cy="31988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3947" y="968259"/>
            <a:ext cx="2624253" cy="5257916"/>
          </a:xfrm>
        </p:spPr>
        <p:txBody>
          <a:bodyPr>
            <a:noAutofit/>
          </a:bodyPr>
          <a:lstStyle>
            <a:lvl1pPr marL="211138" indent="0">
              <a:lnSpc>
                <a:spcPts val="3000"/>
              </a:lnSpc>
              <a:buClr>
                <a:schemeClr val="tx1">
                  <a:lumMod val="50000"/>
                  <a:lumOff val="50000"/>
                </a:schemeClr>
              </a:buClr>
              <a:buNone/>
              <a:defRPr sz="3000" baseline="0">
                <a:solidFill>
                  <a:schemeClr val="accent1"/>
                </a:solidFill>
              </a:defRPr>
            </a:lvl1pPr>
            <a:lvl2pPr marL="200025" indent="-200025"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»"/>
              <a:defRPr sz="2000">
                <a:solidFill>
                  <a:schemeClr val="bg1"/>
                </a:solidFill>
              </a:defRPr>
            </a:lvl2pPr>
            <a:lvl3pPr marL="198438" indent="0">
              <a:spcBef>
                <a:spcPts val="500"/>
              </a:spcBef>
              <a:buFontTx/>
              <a:buNone/>
              <a:defRPr sz="2000" baseline="0">
                <a:solidFill>
                  <a:schemeClr val="bg1"/>
                </a:solidFill>
              </a:defRPr>
            </a:lvl3pPr>
            <a:lvl4pPr marL="196850" indent="0">
              <a:spcBef>
                <a:spcPts val="1200"/>
              </a:spcBef>
              <a:buNone/>
              <a:defRPr sz="30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Bulleted content</a:t>
            </a:r>
          </a:p>
          <a:p>
            <a:pPr lvl="2"/>
            <a:r>
              <a:rPr lang="en-US" dirty="0" smtClean="0"/>
              <a:t>Text without bullet</a:t>
            </a:r>
          </a:p>
          <a:p>
            <a:pPr lvl="3"/>
            <a:r>
              <a:rPr lang="en-US" dirty="0" smtClean="0"/>
              <a:t>Larger Font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Cisco CSR   Engaging the Network for Good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6D7C1B-AE64-49FF-8D94-2EB263819E3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1025236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731818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981200"/>
            <a:ext cx="656314" cy="424307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63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8" y="6719454"/>
            <a:ext cx="662549" cy="633106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6668595"/>
            <a:ext cx="779356" cy="554631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341314" y="6708756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72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5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2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E6E6E6"/>
                    </a:gs>
                    <a:gs pos="80000">
                      <a:srgbClr val="546568"/>
                    </a:gs>
                  </a:gsLst>
                  <a:lin ang="12000000" scaled="0"/>
                  <a:tileRect/>
                </a:gra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4785927"/>
            <a:ext cx="8110268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675"/>
            <a:ext cx="8124560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341800" y="301887"/>
            <a:ext cx="630141" cy="447811"/>
            <a:chOff x="609606" y="528528"/>
            <a:chExt cx="1444732" cy="763787"/>
          </a:xfrm>
          <a:gradFill>
            <a:gsLst>
              <a:gs pos="0">
                <a:srgbClr val="E6E6E6"/>
              </a:gs>
              <a:gs pos="80000">
                <a:srgbClr val="546568"/>
              </a:gs>
            </a:gsLst>
            <a:lin ang="12000000" scaled="0"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44" name="Rectangle 43"/>
          <p:cNvSpPr/>
          <p:nvPr userDrawn="1"/>
        </p:nvSpPr>
        <p:spPr>
          <a:xfrm>
            <a:off x="0" y="6545267"/>
            <a:ext cx="9129008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2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671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  <p:bldP spid="36" grpId="0" animBg="1"/>
      <p:bldP spid="37" grpId="0" animBg="1"/>
      <p:bldP spid="41" grpId="0" animBg="1"/>
      <p:bldP spid="42" grpId="0" animBg="1"/>
      <p:bldP spid="30" grpId="0" animBg="1"/>
      <p:bldP spid="31" grpId="0" animBg="1"/>
      <p:bldP spid="34" grpId="0" animBg="1"/>
      <p:bldP spid="35" grpId="0" animBg="1"/>
      <p:bldP spid="38" grpId="0" animBg="1"/>
      <p:bldP spid="3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5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7"/>
            <a:ext cx="9129008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2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E6E6E6"/>
                    </a:gs>
                    <a:gs pos="80000">
                      <a:srgbClr val="546568"/>
                    </a:gs>
                  </a:gsLst>
                  <a:lin ang="12000000" scaled="0"/>
                  <a:tileRect/>
                </a:gra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6" y="4785927"/>
            <a:ext cx="8110268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675"/>
            <a:ext cx="8124560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546568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67"/>
          <p:cNvGrpSpPr/>
          <p:nvPr userDrawn="1"/>
        </p:nvGrpSpPr>
        <p:grpSpPr>
          <a:xfrm>
            <a:off x="341800" y="301887"/>
            <a:ext cx="630141" cy="447811"/>
            <a:chOff x="609606" y="528528"/>
            <a:chExt cx="1444732" cy="763787"/>
          </a:xfrm>
          <a:gradFill>
            <a:gsLst>
              <a:gs pos="0">
                <a:srgbClr val="E6E6E6"/>
              </a:gs>
              <a:gs pos="80000">
                <a:srgbClr val="546568"/>
              </a:gs>
            </a:gsLst>
            <a:lin ang="12000000" scaled="0"/>
          </a:gradFill>
        </p:grpSpPr>
        <p:sp>
          <p:nvSpPr>
            <p:cNvPr id="52" name="Rectangle 5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545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-14727"/>
            <a:ext cx="9144000" cy="687272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0" y="-14727"/>
            <a:ext cx="9144000" cy="6872727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2" y="5699195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3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2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341800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4782760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254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16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-14727"/>
            <a:ext cx="9144000" cy="687272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-14727"/>
            <a:ext cx="9144000" cy="6872727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73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" y="-2056029"/>
            <a:ext cx="9835191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2001">
                  <a:srgbClr val="7D8496">
                    <a:alpha val="78000"/>
                  </a:srgbClr>
                </a:gs>
                <a:gs pos="100000">
                  <a:srgbClr val="E6E6E6">
                    <a:alpha val="73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2001">
                  <a:srgbClr val="7D8496">
                    <a:alpha val="78000"/>
                  </a:srgbClr>
                </a:gs>
                <a:gs pos="100000">
                  <a:srgbClr val="E6E6E6">
                    <a:alpha val="73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3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2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None/>
              <a:tabLst/>
              <a:defRPr lang="en-US" sz="2000" b="0" kern="1200" dirty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341800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35805" y="4782760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35805" y="5273254"/>
            <a:ext cx="81126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80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783" t="40899" r="6498" b="43263"/>
          <a:stretch>
            <a:fillRect/>
          </a:stretch>
        </p:blipFill>
        <p:spPr bwMode="auto">
          <a:xfrm>
            <a:off x="333375" y="3106742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4853" y="3022903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417121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8374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783" t="40899" r="6498" b="43263"/>
          <a:stretch>
            <a:fillRect/>
          </a:stretch>
        </p:blipFill>
        <p:spPr bwMode="auto">
          <a:xfrm>
            <a:off x="333375" y="3106742"/>
            <a:ext cx="8477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4853" y="3022900"/>
            <a:ext cx="8694295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774540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639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s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99AAFA4-1198-4F14-8230-4F2DD9F11762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819900" y="520065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990600" y="596265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3990975" y="5048250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19325" y="5600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7762875" y="62007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4762500" y="540067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" name="Group 9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2" name="Oval 21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0027" r="992"/>
            <a:stretch>
              <a:fillRect/>
            </a:stretch>
          </p:blipFill>
          <p:spPr bwMode="auto">
            <a:xfrm>
              <a:off x="6462225" y="5736228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8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5" name="Oval 24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Group 37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28" name="Oval 27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0" name="Group 40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1" name="Oval 30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/>
            </a:blip>
            <a:srcRect l="6800" t="1450" r="32585" b="7669"/>
            <a:stretch/>
          </p:blipFill>
          <p:spPr bwMode="auto">
            <a:xfrm>
              <a:off x="3097593" y="5357932"/>
              <a:ext cx="882035" cy="881449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3" name="Oval 32"/>
          <p:cNvSpPr/>
          <p:nvPr userDrawn="1"/>
        </p:nvSpPr>
        <p:spPr>
          <a:xfrm>
            <a:off x="7477125" y="4095750"/>
            <a:ext cx="1485900" cy="14859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0800">
            <a:solidFill>
              <a:schemeClr val="bg1">
                <a:alpha val="68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 l="3603" r="29642"/>
          <a:stretch>
            <a:fillRect/>
          </a:stretch>
        </p:blipFill>
        <p:spPr bwMode="auto">
          <a:xfrm>
            <a:off x="7552995" y="4160882"/>
            <a:ext cx="1337050" cy="13386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2" y="301023"/>
            <a:ext cx="9144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02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0070C0"/>
              </a:buClr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42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339745"/>
            <a:ext cx="4021116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339745"/>
            <a:ext cx="4222440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3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4" y="1339745"/>
            <a:ext cx="4011105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7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6" y="4736592"/>
            <a:ext cx="3237819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4260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40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rgbClr val="546568"/>
                </a:solidFill>
                <a:latin typeface="+mj-lt"/>
              </a:defRPr>
            </a:lvl1pPr>
            <a:lvl2pPr marL="635000" indent="-228600">
              <a:buClr>
                <a:srgbClr val="0070C0"/>
              </a:buClr>
              <a:buFont typeface="Arial" pitchFamily="34" charset="0"/>
              <a:buChar char="•"/>
              <a:tabLst/>
              <a:defRPr>
                <a:solidFill>
                  <a:srgbClr val="546568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6568"/>
                </a:solidFill>
                <a:latin typeface="+mj-lt"/>
              </a:defRPr>
            </a:lvl1pPr>
            <a:lvl2pPr marL="635000" indent="-228600">
              <a:buClr>
                <a:srgbClr val="0070C0"/>
              </a:buClr>
              <a:buFont typeface="Arial" pitchFamily="34" charset="0"/>
              <a:buChar char="•"/>
              <a:defRPr>
                <a:solidFill>
                  <a:srgbClr val="546568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0" y="310896"/>
            <a:ext cx="3896359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6535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600204"/>
            <a:ext cx="2622550" cy="4391025"/>
          </a:xfrm>
        </p:spPr>
        <p:txBody>
          <a:bodyPr/>
          <a:lstStyle>
            <a:lvl1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6" y="1600200"/>
            <a:ext cx="2593975" cy="4362450"/>
          </a:xfrm>
        </p:spPr>
        <p:txBody>
          <a:bodyPr/>
          <a:lstStyle>
            <a:lvl1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600204"/>
            <a:ext cx="2633662" cy="4333875"/>
          </a:xfrm>
        </p:spPr>
        <p:txBody>
          <a:bodyPr/>
          <a:lstStyle>
            <a:lvl1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546568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4" y="100584"/>
            <a:ext cx="2668457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100584"/>
            <a:ext cx="2599859" cy="1152144"/>
          </a:xfrm>
          <a:noFill/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100584"/>
            <a:ext cx="2634158" cy="1152144"/>
          </a:xfrm>
          <a:noFill/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916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8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593507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rgbClr val="0070C0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761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97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6" y="5852164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05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with photos and ico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7FB5FF9B-FA65-4304-A1A8-3E1126B4FFED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9477375" y="51816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-1019175" y="57435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9344025" y="5457825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-1323975" y="5981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9448800" y="632460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-1133475" y="50768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>
            <a:off x="4086225" y="5476875"/>
            <a:ext cx="762000" cy="762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57225" y="4791075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accent2">
                  <a:lumMod val="60000"/>
                  <a:lumOff val="40000"/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" name="Group 30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4" name="Oval 23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0027" r="992"/>
            <a:stretch>
              <a:fillRect/>
            </a:stretch>
          </p:blipFill>
          <p:spPr bwMode="auto">
            <a:xfrm>
              <a:off x="6462226" y="5736229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33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7" name="Oval 26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8" name="Picture 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Group 41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30" name="Oval 29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2" name="Group 44"/>
          <p:cNvGrpSpPr>
            <a:grpSpLocks/>
          </p:cNvGrpSpPr>
          <p:nvPr userDrawn="1"/>
        </p:nvGrpSpPr>
        <p:grpSpPr bwMode="auto">
          <a:xfrm>
            <a:off x="7477125" y="4095750"/>
            <a:ext cx="1485900" cy="1485900"/>
            <a:chOff x="7477127" y="4095751"/>
            <a:chExt cx="1485898" cy="1485900"/>
          </a:xfrm>
        </p:grpSpPr>
        <p:sp>
          <p:nvSpPr>
            <p:cNvPr id="33" name="Oval 32"/>
            <p:cNvSpPr/>
            <p:nvPr userDrawn="1"/>
          </p:nvSpPr>
          <p:spPr>
            <a:xfrm>
              <a:off x="7477127" y="4095751"/>
              <a:ext cx="1485898" cy="148590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 w="508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17"/>
            <p:cNvSpPr>
              <a:spLocks noEditPoints="1"/>
            </p:cNvSpPr>
            <p:nvPr userDrawn="1"/>
          </p:nvSpPr>
          <p:spPr bwMode="auto">
            <a:xfrm>
              <a:off x="7653340" y="4398964"/>
              <a:ext cx="1147760" cy="717550"/>
            </a:xfrm>
            <a:custGeom>
              <a:avLst/>
              <a:gdLst/>
              <a:ahLst/>
              <a:cxnLst>
                <a:cxn ang="0">
                  <a:pos x="195" y="230"/>
                </a:cxn>
                <a:cxn ang="0">
                  <a:pos x="228" y="174"/>
                </a:cxn>
                <a:cxn ang="0">
                  <a:pos x="290" y="230"/>
                </a:cxn>
                <a:cxn ang="0">
                  <a:pos x="299" y="106"/>
                </a:cxn>
                <a:cxn ang="0">
                  <a:pos x="213" y="53"/>
                </a:cxn>
                <a:cxn ang="0">
                  <a:pos x="250" y="35"/>
                </a:cxn>
                <a:cxn ang="0">
                  <a:pos x="213" y="2"/>
                </a:cxn>
                <a:cxn ang="0">
                  <a:pos x="210" y="0"/>
                </a:cxn>
                <a:cxn ang="0">
                  <a:pos x="124" y="104"/>
                </a:cxn>
                <a:cxn ang="0">
                  <a:pos x="132" y="106"/>
                </a:cxn>
                <a:cxn ang="0">
                  <a:pos x="247" y="119"/>
                </a:cxn>
                <a:cxn ang="0">
                  <a:pos x="272" y="151"/>
                </a:cxn>
                <a:cxn ang="0">
                  <a:pos x="247" y="119"/>
                </a:cxn>
                <a:cxn ang="0">
                  <a:pos x="223" y="119"/>
                </a:cxn>
                <a:cxn ang="0">
                  <a:pos x="199" y="151"/>
                </a:cxn>
                <a:cxn ang="0">
                  <a:pos x="151" y="119"/>
                </a:cxn>
                <a:cxn ang="0">
                  <a:pos x="175" y="151"/>
                </a:cxn>
                <a:cxn ang="0">
                  <a:pos x="151" y="119"/>
                </a:cxn>
                <a:cxn ang="0">
                  <a:pos x="127" y="128"/>
                </a:cxn>
                <a:cxn ang="0">
                  <a:pos x="0" y="135"/>
                </a:cxn>
                <a:cxn ang="0">
                  <a:pos x="7" y="230"/>
                </a:cxn>
                <a:cxn ang="0">
                  <a:pos x="90" y="151"/>
                </a:cxn>
                <a:cxn ang="0">
                  <a:pos x="114" y="183"/>
                </a:cxn>
                <a:cxn ang="0">
                  <a:pos x="90" y="151"/>
                </a:cxn>
                <a:cxn ang="0">
                  <a:pos x="79" y="151"/>
                </a:cxn>
                <a:cxn ang="0">
                  <a:pos x="55" y="183"/>
                </a:cxn>
                <a:cxn ang="0">
                  <a:pos x="20" y="151"/>
                </a:cxn>
                <a:cxn ang="0">
                  <a:pos x="45" y="183"/>
                </a:cxn>
                <a:cxn ang="0">
                  <a:pos x="20" y="151"/>
                </a:cxn>
                <a:cxn ang="0">
                  <a:pos x="296" y="230"/>
                </a:cxn>
                <a:cxn ang="0">
                  <a:pos x="415" y="135"/>
                </a:cxn>
                <a:cxn ang="0">
                  <a:pos x="423" y="128"/>
                </a:cxn>
                <a:cxn ang="0">
                  <a:pos x="333" y="183"/>
                </a:cxn>
                <a:cxn ang="0">
                  <a:pos x="309" y="151"/>
                </a:cxn>
                <a:cxn ang="0">
                  <a:pos x="333" y="183"/>
                </a:cxn>
                <a:cxn ang="0">
                  <a:pos x="343" y="183"/>
                </a:cxn>
                <a:cxn ang="0">
                  <a:pos x="367" y="151"/>
                </a:cxn>
                <a:cxn ang="0">
                  <a:pos x="402" y="183"/>
                </a:cxn>
                <a:cxn ang="0">
                  <a:pos x="378" y="151"/>
                </a:cxn>
                <a:cxn ang="0">
                  <a:pos x="402" y="183"/>
                </a:cxn>
                <a:cxn ang="0">
                  <a:pos x="295" y="242"/>
                </a:cxn>
                <a:cxn ang="0">
                  <a:pos x="128" y="236"/>
                </a:cxn>
                <a:cxn ang="0">
                  <a:pos x="119" y="253"/>
                </a:cxn>
                <a:cxn ang="0">
                  <a:pos x="303" y="247"/>
                </a:cxn>
                <a:cxn ang="0">
                  <a:pos x="119" y="253"/>
                </a:cxn>
                <a:cxn ang="0">
                  <a:pos x="314" y="264"/>
                </a:cxn>
                <a:cxn ang="0">
                  <a:pos x="109" y="258"/>
                </a:cxn>
              </a:cxnLst>
              <a:rect l="0" t="0" r="r" b="b"/>
              <a:pathLst>
                <a:path w="423" h="264">
                  <a:moveTo>
                    <a:pt x="132" y="230"/>
                  </a:moveTo>
                  <a:cubicBezTo>
                    <a:pt x="195" y="230"/>
                    <a:pt x="195" y="230"/>
                    <a:pt x="195" y="230"/>
                  </a:cubicBezTo>
                  <a:cubicBezTo>
                    <a:pt x="195" y="174"/>
                    <a:pt x="195" y="174"/>
                    <a:pt x="195" y="174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230"/>
                    <a:pt x="228" y="230"/>
                    <a:pt x="228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9" y="104"/>
                    <a:pt x="299" y="104"/>
                    <a:pt x="299" y="104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25" y="33"/>
                    <a:pt x="238" y="28"/>
                    <a:pt x="250" y="35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38" y="4"/>
                    <a:pt x="225" y="9"/>
                    <a:pt x="213" y="2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32" y="106"/>
                    <a:pt x="132" y="106"/>
                    <a:pt x="132" y="106"/>
                  </a:cubicBezTo>
                  <a:lnTo>
                    <a:pt x="132" y="230"/>
                  </a:lnTo>
                  <a:close/>
                  <a:moveTo>
                    <a:pt x="247" y="119"/>
                  </a:moveTo>
                  <a:cubicBezTo>
                    <a:pt x="272" y="119"/>
                    <a:pt x="272" y="119"/>
                    <a:pt x="272" y="119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47" y="151"/>
                    <a:pt x="247" y="151"/>
                    <a:pt x="247" y="151"/>
                  </a:cubicBezTo>
                  <a:lnTo>
                    <a:pt x="247" y="119"/>
                  </a:lnTo>
                  <a:close/>
                  <a:moveTo>
                    <a:pt x="199" y="119"/>
                  </a:moveTo>
                  <a:cubicBezTo>
                    <a:pt x="223" y="119"/>
                    <a:pt x="223" y="119"/>
                    <a:pt x="223" y="119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199" y="151"/>
                    <a:pt x="199" y="151"/>
                    <a:pt x="199" y="151"/>
                  </a:cubicBezTo>
                  <a:lnTo>
                    <a:pt x="199" y="119"/>
                  </a:lnTo>
                  <a:close/>
                  <a:moveTo>
                    <a:pt x="151" y="119"/>
                  </a:moveTo>
                  <a:cubicBezTo>
                    <a:pt x="175" y="119"/>
                    <a:pt x="175" y="119"/>
                    <a:pt x="175" y="119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51" y="151"/>
                    <a:pt x="151" y="151"/>
                    <a:pt x="151" y="151"/>
                  </a:cubicBezTo>
                  <a:lnTo>
                    <a:pt x="151" y="119"/>
                  </a:lnTo>
                  <a:close/>
                  <a:moveTo>
                    <a:pt x="127" y="230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230"/>
                    <a:pt x="7" y="230"/>
                    <a:pt x="7" y="230"/>
                  </a:cubicBezTo>
                  <a:lnTo>
                    <a:pt x="127" y="230"/>
                  </a:lnTo>
                  <a:close/>
                  <a:moveTo>
                    <a:pt x="90" y="151"/>
                  </a:moveTo>
                  <a:cubicBezTo>
                    <a:pt x="114" y="151"/>
                    <a:pt x="114" y="151"/>
                    <a:pt x="114" y="151"/>
                  </a:cubicBezTo>
                  <a:cubicBezTo>
                    <a:pt x="114" y="183"/>
                    <a:pt x="114" y="183"/>
                    <a:pt x="114" y="183"/>
                  </a:cubicBezTo>
                  <a:cubicBezTo>
                    <a:pt x="90" y="183"/>
                    <a:pt x="90" y="183"/>
                    <a:pt x="90" y="183"/>
                  </a:cubicBezTo>
                  <a:lnTo>
                    <a:pt x="90" y="151"/>
                  </a:lnTo>
                  <a:close/>
                  <a:moveTo>
                    <a:pt x="55" y="151"/>
                  </a:moveTo>
                  <a:cubicBezTo>
                    <a:pt x="79" y="151"/>
                    <a:pt x="79" y="151"/>
                    <a:pt x="79" y="151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55" y="183"/>
                    <a:pt x="55" y="183"/>
                    <a:pt x="55" y="183"/>
                  </a:cubicBezTo>
                  <a:lnTo>
                    <a:pt x="55" y="151"/>
                  </a:lnTo>
                  <a:close/>
                  <a:moveTo>
                    <a:pt x="20" y="151"/>
                  </a:moveTo>
                  <a:cubicBezTo>
                    <a:pt x="45" y="151"/>
                    <a:pt x="45" y="151"/>
                    <a:pt x="45" y="151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20" y="183"/>
                    <a:pt x="20" y="183"/>
                    <a:pt x="20" y="183"/>
                  </a:cubicBezTo>
                  <a:lnTo>
                    <a:pt x="20" y="151"/>
                  </a:lnTo>
                  <a:close/>
                  <a:moveTo>
                    <a:pt x="296" y="128"/>
                  </a:moveTo>
                  <a:cubicBezTo>
                    <a:pt x="296" y="230"/>
                    <a:pt x="296" y="230"/>
                    <a:pt x="296" y="230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23" y="135"/>
                    <a:pt x="423" y="135"/>
                    <a:pt x="423" y="135"/>
                  </a:cubicBezTo>
                  <a:cubicBezTo>
                    <a:pt x="423" y="128"/>
                    <a:pt x="423" y="128"/>
                    <a:pt x="423" y="128"/>
                  </a:cubicBezTo>
                  <a:lnTo>
                    <a:pt x="296" y="128"/>
                  </a:lnTo>
                  <a:close/>
                  <a:moveTo>
                    <a:pt x="333" y="183"/>
                  </a:moveTo>
                  <a:cubicBezTo>
                    <a:pt x="309" y="183"/>
                    <a:pt x="309" y="183"/>
                    <a:pt x="309" y="183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33" y="151"/>
                    <a:pt x="333" y="151"/>
                    <a:pt x="333" y="151"/>
                  </a:cubicBezTo>
                  <a:lnTo>
                    <a:pt x="333" y="183"/>
                  </a:lnTo>
                  <a:close/>
                  <a:moveTo>
                    <a:pt x="367" y="183"/>
                  </a:moveTo>
                  <a:cubicBezTo>
                    <a:pt x="343" y="183"/>
                    <a:pt x="343" y="183"/>
                    <a:pt x="343" y="183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67" y="151"/>
                    <a:pt x="367" y="151"/>
                    <a:pt x="367" y="151"/>
                  </a:cubicBezTo>
                  <a:lnTo>
                    <a:pt x="367" y="183"/>
                  </a:lnTo>
                  <a:close/>
                  <a:moveTo>
                    <a:pt x="402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151"/>
                    <a:pt x="378" y="151"/>
                    <a:pt x="378" y="151"/>
                  </a:cubicBezTo>
                  <a:cubicBezTo>
                    <a:pt x="402" y="151"/>
                    <a:pt x="402" y="151"/>
                    <a:pt x="402" y="151"/>
                  </a:cubicBezTo>
                  <a:lnTo>
                    <a:pt x="402" y="183"/>
                  </a:lnTo>
                  <a:close/>
                  <a:moveTo>
                    <a:pt x="128" y="24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128" y="236"/>
                    <a:pt x="128" y="236"/>
                    <a:pt x="128" y="236"/>
                  </a:cubicBezTo>
                  <a:lnTo>
                    <a:pt x="128" y="242"/>
                  </a:lnTo>
                  <a:close/>
                  <a:moveTo>
                    <a:pt x="119" y="253"/>
                  </a:moveTo>
                  <a:cubicBezTo>
                    <a:pt x="303" y="253"/>
                    <a:pt x="303" y="253"/>
                    <a:pt x="303" y="253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119" y="247"/>
                    <a:pt x="119" y="247"/>
                    <a:pt x="119" y="247"/>
                  </a:cubicBezTo>
                  <a:lnTo>
                    <a:pt x="119" y="253"/>
                  </a:lnTo>
                  <a:close/>
                  <a:moveTo>
                    <a:pt x="109" y="264"/>
                  </a:moveTo>
                  <a:cubicBezTo>
                    <a:pt x="314" y="264"/>
                    <a:pt x="314" y="264"/>
                    <a:pt x="314" y="264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109" y="258"/>
                    <a:pt x="109" y="258"/>
                    <a:pt x="109" y="258"/>
                  </a:cubicBezTo>
                  <a:lnTo>
                    <a:pt x="109" y="2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35" name="Group 48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6" name="Oval 35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 w="508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602"/>
            <p:cNvSpPr>
              <a:spLocks noEditPoints="1"/>
            </p:cNvSpPr>
            <p:nvPr userDrawn="1"/>
          </p:nvSpPr>
          <p:spPr bwMode="auto">
            <a:xfrm>
              <a:off x="3157036" y="5594257"/>
              <a:ext cx="759455" cy="482218"/>
            </a:xfrm>
            <a:custGeom>
              <a:avLst/>
              <a:gdLst>
                <a:gd name="T0" fmla="*/ 0 w 10809"/>
                <a:gd name="T1" fmla="*/ 0 h 6879"/>
                <a:gd name="T2" fmla="*/ 0 w 10809"/>
                <a:gd name="T3" fmla="*/ 0 h 6879"/>
                <a:gd name="T4" fmla="*/ 0 w 10809"/>
                <a:gd name="T5" fmla="*/ 0 h 6879"/>
                <a:gd name="T6" fmla="*/ 0 w 10809"/>
                <a:gd name="T7" fmla="*/ 0 h 6879"/>
                <a:gd name="T8" fmla="*/ 0 w 10809"/>
                <a:gd name="T9" fmla="*/ 0 h 6879"/>
                <a:gd name="T10" fmla="*/ 0 w 10809"/>
                <a:gd name="T11" fmla="*/ 0 h 6879"/>
                <a:gd name="T12" fmla="*/ 0 w 10809"/>
                <a:gd name="T13" fmla="*/ 0 h 6879"/>
                <a:gd name="T14" fmla="*/ 0 w 10809"/>
                <a:gd name="T15" fmla="*/ 0 h 6879"/>
                <a:gd name="T16" fmla="*/ 0 w 10809"/>
                <a:gd name="T17" fmla="*/ 0 h 6879"/>
                <a:gd name="T18" fmla="*/ 0 w 10809"/>
                <a:gd name="T19" fmla="*/ 0 h 6879"/>
                <a:gd name="T20" fmla="*/ 0 w 10809"/>
                <a:gd name="T21" fmla="*/ 0 h 6879"/>
                <a:gd name="T22" fmla="*/ 0 w 10809"/>
                <a:gd name="T23" fmla="*/ 0 h 6879"/>
                <a:gd name="T24" fmla="*/ 0 w 10809"/>
                <a:gd name="T25" fmla="*/ 0 h 6879"/>
                <a:gd name="T26" fmla="*/ 0 w 10809"/>
                <a:gd name="T27" fmla="*/ 0 h 6879"/>
                <a:gd name="T28" fmla="*/ 0 w 10809"/>
                <a:gd name="T29" fmla="*/ 0 h 6879"/>
                <a:gd name="T30" fmla="*/ 0 w 10809"/>
                <a:gd name="T31" fmla="*/ 0 h 6879"/>
                <a:gd name="T32" fmla="*/ 0 w 10809"/>
                <a:gd name="T33" fmla="*/ 0 h 6879"/>
                <a:gd name="T34" fmla="*/ 0 w 10809"/>
                <a:gd name="T35" fmla="*/ 0 h 6879"/>
                <a:gd name="T36" fmla="*/ 0 w 10809"/>
                <a:gd name="T37" fmla="*/ 0 h 6879"/>
                <a:gd name="T38" fmla="*/ 0 w 10809"/>
                <a:gd name="T39" fmla="*/ 0 h 6879"/>
                <a:gd name="T40" fmla="*/ 0 w 10809"/>
                <a:gd name="T41" fmla="*/ 0 h 6879"/>
                <a:gd name="T42" fmla="*/ 0 w 10809"/>
                <a:gd name="T43" fmla="*/ 0 h 6879"/>
                <a:gd name="T44" fmla="*/ 0 w 10809"/>
                <a:gd name="T45" fmla="*/ 0 h 6879"/>
                <a:gd name="T46" fmla="*/ 0 w 10809"/>
                <a:gd name="T47" fmla="*/ 0 h 6879"/>
                <a:gd name="T48" fmla="*/ 0 w 10809"/>
                <a:gd name="T49" fmla="*/ 0 h 6879"/>
                <a:gd name="T50" fmla="*/ 0 w 10809"/>
                <a:gd name="T51" fmla="*/ 0 h 6879"/>
                <a:gd name="T52" fmla="*/ 0 w 10809"/>
                <a:gd name="T53" fmla="*/ 0 h 6879"/>
                <a:gd name="T54" fmla="*/ 0 w 10809"/>
                <a:gd name="T55" fmla="*/ 0 h 6879"/>
                <a:gd name="T56" fmla="*/ 0 w 10809"/>
                <a:gd name="T57" fmla="*/ 0 h 6879"/>
                <a:gd name="T58" fmla="*/ 0 w 10809"/>
                <a:gd name="T59" fmla="*/ 0 h 6879"/>
                <a:gd name="T60" fmla="*/ 0 w 10809"/>
                <a:gd name="T61" fmla="*/ 0 h 6879"/>
                <a:gd name="T62" fmla="*/ 0 w 10809"/>
                <a:gd name="T63" fmla="*/ 0 h 6879"/>
                <a:gd name="T64" fmla="*/ 0 w 10809"/>
                <a:gd name="T65" fmla="*/ 0 h 6879"/>
                <a:gd name="T66" fmla="*/ 0 w 10809"/>
                <a:gd name="T67" fmla="*/ 0 h 6879"/>
                <a:gd name="T68" fmla="*/ 0 w 10809"/>
                <a:gd name="T69" fmla="*/ 0 h 6879"/>
                <a:gd name="T70" fmla="*/ 0 w 10809"/>
                <a:gd name="T71" fmla="*/ 0 h 6879"/>
                <a:gd name="T72" fmla="*/ 0 w 10809"/>
                <a:gd name="T73" fmla="*/ 0 h 6879"/>
                <a:gd name="T74" fmla="*/ 0 w 10809"/>
                <a:gd name="T75" fmla="*/ 0 h 6879"/>
                <a:gd name="T76" fmla="*/ 0 w 10809"/>
                <a:gd name="T77" fmla="*/ 0 h 6879"/>
                <a:gd name="T78" fmla="*/ 0 w 10809"/>
                <a:gd name="T79" fmla="*/ 0 h 6879"/>
                <a:gd name="T80" fmla="*/ 0 w 10809"/>
                <a:gd name="T81" fmla="*/ 0 h 6879"/>
                <a:gd name="T82" fmla="*/ 0 w 10809"/>
                <a:gd name="T83" fmla="*/ 0 h 6879"/>
                <a:gd name="T84" fmla="*/ 0 w 10809"/>
                <a:gd name="T85" fmla="*/ 0 h 6879"/>
                <a:gd name="T86" fmla="*/ 0 w 10809"/>
                <a:gd name="T87" fmla="*/ 0 h 68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809"/>
                <a:gd name="T133" fmla="*/ 0 h 6879"/>
                <a:gd name="T134" fmla="*/ 10809 w 10809"/>
                <a:gd name="T135" fmla="*/ 6879 h 68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809" h="6879">
                  <a:moveTo>
                    <a:pt x="10589" y="3018"/>
                  </a:moveTo>
                  <a:cubicBezTo>
                    <a:pt x="5805" y="133"/>
                    <a:pt x="5805" y="133"/>
                    <a:pt x="5805" y="133"/>
                  </a:cubicBezTo>
                  <a:cubicBezTo>
                    <a:pt x="5585" y="0"/>
                    <a:pt x="5225" y="0"/>
                    <a:pt x="5005" y="133"/>
                  </a:cubicBezTo>
                  <a:cubicBezTo>
                    <a:pt x="221" y="3018"/>
                    <a:pt x="221" y="3018"/>
                    <a:pt x="221" y="3018"/>
                  </a:cubicBezTo>
                  <a:cubicBezTo>
                    <a:pt x="0" y="3151"/>
                    <a:pt x="21" y="3322"/>
                    <a:pt x="267" y="3398"/>
                  </a:cubicBezTo>
                  <a:cubicBezTo>
                    <a:pt x="2885" y="4210"/>
                    <a:pt x="2885" y="4210"/>
                    <a:pt x="2885" y="4210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6"/>
                    <a:pt x="2885" y="4706"/>
                  </a:cubicBezTo>
                  <a:cubicBezTo>
                    <a:pt x="2885" y="5164"/>
                    <a:pt x="4013" y="5536"/>
                    <a:pt x="5405" y="5536"/>
                  </a:cubicBezTo>
                  <a:cubicBezTo>
                    <a:pt x="6797" y="5536"/>
                    <a:pt x="7925" y="5164"/>
                    <a:pt x="7925" y="4706"/>
                  </a:cubicBezTo>
                  <a:cubicBezTo>
                    <a:pt x="7925" y="4706"/>
                    <a:pt x="7925" y="4705"/>
                    <a:pt x="7925" y="4705"/>
                  </a:cubicBezTo>
                  <a:cubicBezTo>
                    <a:pt x="7925" y="4451"/>
                    <a:pt x="7925" y="4451"/>
                    <a:pt x="7925" y="4451"/>
                  </a:cubicBezTo>
                  <a:cubicBezTo>
                    <a:pt x="7925" y="4210"/>
                    <a:pt x="7925" y="4210"/>
                    <a:pt x="7925" y="4210"/>
                  </a:cubicBezTo>
                  <a:cubicBezTo>
                    <a:pt x="9196" y="3816"/>
                    <a:pt x="9196" y="3816"/>
                    <a:pt x="9196" y="3816"/>
                  </a:cubicBezTo>
                  <a:cubicBezTo>
                    <a:pt x="9196" y="5531"/>
                    <a:pt x="9196" y="5531"/>
                    <a:pt x="9196" y="5531"/>
                  </a:cubicBezTo>
                  <a:cubicBezTo>
                    <a:pt x="9132" y="5566"/>
                    <a:pt x="9089" y="5628"/>
                    <a:pt x="9089" y="5700"/>
                  </a:cubicBezTo>
                  <a:cubicBezTo>
                    <a:pt x="9089" y="5763"/>
                    <a:pt x="9121" y="5818"/>
                    <a:pt x="9172" y="5854"/>
                  </a:cubicBezTo>
                  <a:cubicBezTo>
                    <a:pt x="8869" y="6698"/>
                    <a:pt x="8869" y="6698"/>
                    <a:pt x="8869" y="6698"/>
                  </a:cubicBezTo>
                  <a:cubicBezTo>
                    <a:pt x="8833" y="6797"/>
                    <a:pt x="8853" y="6879"/>
                    <a:pt x="8912" y="6879"/>
                  </a:cubicBezTo>
                  <a:cubicBezTo>
                    <a:pt x="9666" y="6879"/>
                    <a:pt x="9666" y="6879"/>
                    <a:pt x="9666" y="6879"/>
                  </a:cubicBezTo>
                  <a:cubicBezTo>
                    <a:pt x="9725" y="6879"/>
                    <a:pt x="9745" y="6797"/>
                    <a:pt x="9709" y="6698"/>
                  </a:cubicBezTo>
                  <a:cubicBezTo>
                    <a:pt x="9414" y="5875"/>
                    <a:pt x="9414" y="5875"/>
                    <a:pt x="9414" y="5875"/>
                  </a:cubicBezTo>
                  <a:cubicBezTo>
                    <a:pt x="9484" y="5842"/>
                    <a:pt x="9533" y="5776"/>
                    <a:pt x="9533" y="5700"/>
                  </a:cubicBezTo>
                  <a:cubicBezTo>
                    <a:pt x="9533" y="5617"/>
                    <a:pt x="9475" y="5546"/>
                    <a:pt x="9393" y="5517"/>
                  </a:cubicBezTo>
                  <a:cubicBezTo>
                    <a:pt x="9393" y="3755"/>
                    <a:pt x="9393" y="3755"/>
                    <a:pt x="9393" y="3755"/>
                  </a:cubicBezTo>
                  <a:cubicBezTo>
                    <a:pt x="10543" y="3398"/>
                    <a:pt x="10543" y="3398"/>
                    <a:pt x="10543" y="3398"/>
                  </a:cubicBezTo>
                  <a:cubicBezTo>
                    <a:pt x="10789" y="3322"/>
                    <a:pt x="10809" y="3151"/>
                    <a:pt x="10589" y="3018"/>
                  </a:cubicBezTo>
                  <a:close/>
                  <a:moveTo>
                    <a:pt x="5405" y="5361"/>
                  </a:moveTo>
                  <a:cubicBezTo>
                    <a:pt x="4307" y="5361"/>
                    <a:pt x="3416" y="5068"/>
                    <a:pt x="3416" y="4706"/>
                  </a:cubicBezTo>
                  <a:cubicBezTo>
                    <a:pt x="3416" y="4706"/>
                    <a:pt x="3416" y="4706"/>
                    <a:pt x="3416" y="4705"/>
                  </a:cubicBezTo>
                  <a:cubicBezTo>
                    <a:pt x="3417" y="4608"/>
                    <a:pt x="3482" y="4515"/>
                    <a:pt x="3599" y="4432"/>
                  </a:cubicBezTo>
                  <a:cubicBezTo>
                    <a:pt x="3914" y="4208"/>
                    <a:pt x="4604" y="4052"/>
                    <a:pt x="5405" y="4052"/>
                  </a:cubicBezTo>
                  <a:cubicBezTo>
                    <a:pt x="6206" y="4052"/>
                    <a:pt x="6896" y="4208"/>
                    <a:pt x="7211" y="4432"/>
                  </a:cubicBezTo>
                  <a:cubicBezTo>
                    <a:pt x="7328" y="4515"/>
                    <a:pt x="7393" y="4608"/>
                    <a:pt x="7393" y="4705"/>
                  </a:cubicBezTo>
                  <a:cubicBezTo>
                    <a:pt x="7393" y="4706"/>
                    <a:pt x="7394" y="4706"/>
                    <a:pt x="7394" y="4706"/>
                  </a:cubicBezTo>
                  <a:cubicBezTo>
                    <a:pt x="7394" y="5068"/>
                    <a:pt x="6503" y="5361"/>
                    <a:pt x="5405" y="5361"/>
                  </a:cubicBezTo>
                  <a:close/>
                  <a:moveTo>
                    <a:pt x="7925" y="3300"/>
                  </a:moveTo>
                  <a:cubicBezTo>
                    <a:pt x="7925" y="2842"/>
                    <a:pt x="6797" y="2470"/>
                    <a:pt x="5405" y="2470"/>
                  </a:cubicBezTo>
                  <a:cubicBezTo>
                    <a:pt x="4126" y="2470"/>
                    <a:pt x="3070" y="2784"/>
                    <a:pt x="2907" y="3190"/>
                  </a:cubicBezTo>
                  <a:cubicBezTo>
                    <a:pt x="2907" y="3071"/>
                    <a:pt x="2907" y="3071"/>
                    <a:pt x="2907" y="3071"/>
                  </a:cubicBezTo>
                  <a:cubicBezTo>
                    <a:pt x="2907" y="2622"/>
                    <a:pt x="4030" y="2257"/>
                    <a:pt x="5416" y="2257"/>
                  </a:cubicBezTo>
                  <a:cubicBezTo>
                    <a:pt x="6802" y="2257"/>
                    <a:pt x="7925" y="2622"/>
                    <a:pt x="7925" y="3071"/>
                  </a:cubicBezTo>
                  <a:lnTo>
                    <a:pt x="7925" y="33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263525"/>
            <a:ext cx="343192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076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6094 -0.03635 0.12188 -0.07246 0.20105 -0.07362 C 0.28021 -0.07477 0.38299 -0.0257 0.47501 -0.00695 C 0.56702 0.0118 0.66441 0.04189 0.75313 0.03888 C 0.84185 0.03588 0.94046 -0.00116 1.0073 -0.025 C 1.07414 -0.04885 1.11962 -0.06806 1.15417 -0.10417 " pathEditMode="relative" ptsTypes="aaaaaA">
                                      <p:cBhvr>
                                        <p:cTn id="5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77778E-6 C 0.0486 0.02176 0.09722 0.04352 0.1677 0.03473 C 0.23819 0.02593 0.35485 -0.02731 0.42291 -0.05277 C 0.49097 -0.07824 0.50937 -0.10254 0.57604 -0.11805 C 0.6427 -0.13356 0.73229 -0.15509 0.82291 -0.14583 C 0.91354 -0.13657 1.06631 -0.08124 1.11979 -0.06249 " pathEditMode="relative" ptsTypes="aaaaaA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0.07223 -0.01806 0.14445 -0.03588 0.22709 -0.04583 C 0.30973 -0.05579 0.40226 -0.06389 0.49584 -0.05972 C 0.58942 -0.05556 0.70348 -0.03588 0.78855 -0.02083 C 0.87362 -0.00579 0.94046 0.01968 1.00626 0.03056 C 1.07206 0.04144 1.13178 0.04838 1.18334 0.04444 " pathEditMode="relative" ptsTypes="aaaaaA">
                                      <p:cBhvr>
                                        <p:cTn id="6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-0.05504 -0.01019 -0.11007 -0.02037 -0.16459 -0.01944 C -0.2191 -0.01852 -0.27778 -0.00463 -0.32709 0.00556 C -0.37639 0.01574 -0.41285 0.03056 -0.46042 0.04167 C -0.50799 0.05278 -0.54653 0.06759 -0.6125 0.07222 C -0.67848 0.07685 -0.77865 0.07731 -0.85625 0.06944 C -0.93386 0.06157 -1.03733 0.0375 -1.07813 0.025 " pathEditMode="relative" ptsTypes="aaaaaaA">
                                      <p:cBhvr>
                                        <p:cTn id="6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0.03595 -0.02222 -0.07188 -0.04422 -0.11355 -0.05 C -0.15522 -0.05579 -0.20539 -0.04398 -0.25001 -0.03472 C -0.29463 -0.02547 -0.33022 -0.00695 -0.38126 0.00555 C -0.4323 0.01805 -0.49549 0.0331 -0.55626 0.04028 C -0.61702 0.04745 -0.69532 0.04051 -0.74584 0.04861 " pathEditMode="relative" ptsTypes="aaaaaA">
                                      <p:cBhvr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0139 C -0.01736 0.00486 -0.04514 0.00856 -0.11146 -0.00277 C -0.17778 -0.01411 -0.29496 -0.05019 -0.3875 -0.06662 C -0.48003 -0.08304 -0.59201 -0.09646 -0.66666 -0.10132 C -0.74132 -0.10617 -0.78316 -0.099 -0.83541 -0.09576 C -0.88767 -0.09253 -0.95 -0.08628 -0.98021 -0.08188 " pathEditMode="relative" rAng="0" ptsTypes="aaaaaA">
                                      <p:cBhvr>
                                        <p:cTn id="6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0000" y="-5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70C0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40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5" y="4279396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5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546568"/>
                    </a:gs>
                    <a:gs pos="44000">
                      <a:srgbClr val="546568"/>
                    </a:gs>
                    <a:gs pos="100000">
                      <a:srgbClr val="0070C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7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2" name="Group 67"/>
          <p:cNvGrpSpPr/>
          <p:nvPr userDrawn="1"/>
        </p:nvGrpSpPr>
        <p:grpSpPr>
          <a:xfrm>
            <a:off x="341800" y="301887"/>
            <a:ext cx="630141" cy="447811"/>
            <a:chOff x="609606" y="528528"/>
            <a:chExt cx="1444732" cy="763787"/>
          </a:xfrm>
          <a:gradFill>
            <a:gsLst>
              <a:gs pos="0">
                <a:srgbClr val="E6E6E6"/>
              </a:gs>
              <a:gs pos="80000">
                <a:srgbClr val="546568"/>
              </a:gs>
            </a:gsLst>
            <a:lin ang="12000000" scaled="0"/>
          </a:gradFill>
        </p:grpSpPr>
        <p:sp>
          <p:nvSpPr>
            <p:cNvPr id="23" name="Rectangle 22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564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2001">
                <a:srgbClr val="7D8496">
                  <a:alpha val="78000"/>
                </a:srgbClr>
              </a:gs>
              <a:gs pos="100000">
                <a:srgbClr val="E6E6E6">
                  <a:alpha val="73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2" y="-645215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834887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6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6" y="5358903"/>
            <a:ext cx="8574685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2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5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33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8329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08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6"/>
            <a:ext cx="4349918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7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877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30200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311151"/>
            <a:ext cx="1838730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311151"/>
            <a:ext cx="1838730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3028951"/>
            <a:ext cx="2523161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37420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683661"/>
            <a:ext cx="1838730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676400"/>
            <a:ext cx="1838730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5182964"/>
            <a:ext cx="1838730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5182964"/>
            <a:ext cx="1838730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154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7" y="310900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8583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1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7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0648" t="26588" r="3363" b="41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778669"/>
            <a:ext cx="442456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341800" y="6096000"/>
            <a:ext cx="631526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2400" smtClean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33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with photos and icons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CF6E87A8-B705-4D50-877A-E3F9904E11ED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819900" y="520065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990600" y="596265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3990975" y="5048250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2219325" y="560070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7762875" y="62007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 userDrawn="1"/>
        </p:nvSpPr>
        <p:spPr>
          <a:xfrm>
            <a:off x="4762500" y="540067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7134225" y="461962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5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1" name="Group 9"/>
          <p:cNvGrpSpPr>
            <a:grpSpLocks/>
          </p:cNvGrpSpPr>
          <p:nvPr userDrawn="1"/>
        </p:nvGrpSpPr>
        <p:grpSpPr bwMode="auto">
          <a:xfrm>
            <a:off x="6400800" y="5681663"/>
            <a:ext cx="981075" cy="981075"/>
            <a:chOff x="6400249" y="5682253"/>
            <a:chExt cx="981076" cy="981076"/>
          </a:xfrm>
        </p:grpSpPr>
        <p:sp>
          <p:nvSpPr>
            <p:cNvPr id="22" name="Oval 21"/>
            <p:cNvSpPr/>
            <p:nvPr userDrawn="1"/>
          </p:nvSpPr>
          <p:spPr>
            <a:xfrm>
              <a:off x="6400249" y="5682253"/>
              <a:ext cx="981076" cy="98107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254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0027" r="992"/>
            <a:stretch>
              <a:fillRect/>
            </a:stretch>
          </p:blipFill>
          <p:spPr bwMode="auto">
            <a:xfrm>
              <a:off x="6462226" y="5736229"/>
              <a:ext cx="866790" cy="87312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8"/>
          <p:cNvGrpSpPr>
            <a:grpSpLocks/>
          </p:cNvGrpSpPr>
          <p:nvPr userDrawn="1"/>
        </p:nvGrpSpPr>
        <p:grpSpPr bwMode="auto">
          <a:xfrm>
            <a:off x="5197475" y="4816475"/>
            <a:ext cx="723900" cy="723900"/>
            <a:chOff x="5196897" y="4816055"/>
            <a:chExt cx="724716" cy="724716"/>
          </a:xfrm>
        </p:grpSpPr>
        <p:sp>
          <p:nvSpPr>
            <p:cNvPr id="25" name="Oval 24"/>
            <p:cNvSpPr/>
            <p:nvPr userDrawn="1"/>
          </p:nvSpPr>
          <p:spPr>
            <a:xfrm flipH="1">
              <a:off x="5196897" y="4816055"/>
              <a:ext cx="724716" cy="724716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5025"/>
            <a:stretch>
              <a:fillRect/>
            </a:stretch>
          </p:blipFill>
          <p:spPr bwMode="auto">
            <a:xfrm>
              <a:off x="5230887" y="4852994"/>
              <a:ext cx="664600" cy="647290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Group 6"/>
          <p:cNvGrpSpPr>
            <a:grpSpLocks/>
          </p:cNvGrpSpPr>
          <p:nvPr userDrawn="1"/>
        </p:nvGrpSpPr>
        <p:grpSpPr bwMode="auto">
          <a:xfrm>
            <a:off x="460375" y="5391150"/>
            <a:ext cx="615950" cy="615950"/>
            <a:chOff x="460115" y="5391861"/>
            <a:chExt cx="615974" cy="615974"/>
          </a:xfrm>
        </p:grpSpPr>
        <p:sp>
          <p:nvSpPr>
            <p:cNvPr id="28" name="Oval 27"/>
            <p:cNvSpPr/>
            <p:nvPr userDrawn="1"/>
          </p:nvSpPr>
          <p:spPr>
            <a:xfrm flipH="1">
              <a:off x="460115" y="5391861"/>
              <a:ext cx="615974" cy="615974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/>
            </a:blip>
            <a:srcRect l="23686" r="11157"/>
            <a:stretch/>
          </p:blipFill>
          <p:spPr bwMode="auto">
            <a:xfrm>
              <a:off x="508824" y="5425944"/>
              <a:ext cx="533121" cy="545472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/>
          </p:spPr>
        </p:pic>
      </p:grpSp>
      <p:grpSp>
        <p:nvGrpSpPr>
          <p:cNvPr id="30" name="Group 33"/>
          <p:cNvGrpSpPr>
            <a:grpSpLocks/>
          </p:cNvGrpSpPr>
          <p:nvPr userDrawn="1"/>
        </p:nvGrpSpPr>
        <p:grpSpPr bwMode="auto">
          <a:xfrm>
            <a:off x="7477125" y="4095750"/>
            <a:ext cx="1485900" cy="1485900"/>
            <a:chOff x="7477127" y="4095751"/>
            <a:chExt cx="1485898" cy="1485900"/>
          </a:xfrm>
        </p:grpSpPr>
        <p:sp>
          <p:nvSpPr>
            <p:cNvPr id="31" name="Oval 30"/>
            <p:cNvSpPr/>
            <p:nvPr userDrawn="1"/>
          </p:nvSpPr>
          <p:spPr>
            <a:xfrm>
              <a:off x="7477127" y="4095751"/>
              <a:ext cx="1485898" cy="148590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16200000" scaled="1"/>
              <a:tileRect/>
            </a:gradFill>
            <a:ln w="508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Freeform 117"/>
            <p:cNvSpPr>
              <a:spLocks noEditPoints="1"/>
            </p:cNvSpPr>
            <p:nvPr userDrawn="1"/>
          </p:nvSpPr>
          <p:spPr bwMode="auto">
            <a:xfrm>
              <a:off x="7653340" y="4398964"/>
              <a:ext cx="1147760" cy="717550"/>
            </a:xfrm>
            <a:custGeom>
              <a:avLst/>
              <a:gdLst/>
              <a:ahLst/>
              <a:cxnLst>
                <a:cxn ang="0">
                  <a:pos x="195" y="230"/>
                </a:cxn>
                <a:cxn ang="0">
                  <a:pos x="228" y="174"/>
                </a:cxn>
                <a:cxn ang="0">
                  <a:pos x="290" y="230"/>
                </a:cxn>
                <a:cxn ang="0">
                  <a:pos x="299" y="106"/>
                </a:cxn>
                <a:cxn ang="0">
                  <a:pos x="213" y="53"/>
                </a:cxn>
                <a:cxn ang="0">
                  <a:pos x="250" y="35"/>
                </a:cxn>
                <a:cxn ang="0">
                  <a:pos x="213" y="2"/>
                </a:cxn>
                <a:cxn ang="0">
                  <a:pos x="210" y="0"/>
                </a:cxn>
                <a:cxn ang="0">
                  <a:pos x="124" y="104"/>
                </a:cxn>
                <a:cxn ang="0">
                  <a:pos x="132" y="106"/>
                </a:cxn>
                <a:cxn ang="0">
                  <a:pos x="247" y="119"/>
                </a:cxn>
                <a:cxn ang="0">
                  <a:pos x="272" y="151"/>
                </a:cxn>
                <a:cxn ang="0">
                  <a:pos x="247" y="119"/>
                </a:cxn>
                <a:cxn ang="0">
                  <a:pos x="223" y="119"/>
                </a:cxn>
                <a:cxn ang="0">
                  <a:pos x="199" y="151"/>
                </a:cxn>
                <a:cxn ang="0">
                  <a:pos x="151" y="119"/>
                </a:cxn>
                <a:cxn ang="0">
                  <a:pos x="175" y="151"/>
                </a:cxn>
                <a:cxn ang="0">
                  <a:pos x="151" y="119"/>
                </a:cxn>
                <a:cxn ang="0">
                  <a:pos x="127" y="128"/>
                </a:cxn>
                <a:cxn ang="0">
                  <a:pos x="0" y="135"/>
                </a:cxn>
                <a:cxn ang="0">
                  <a:pos x="7" y="230"/>
                </a:cxn>
                <a:cxn ang="0">
                  <a:pos x="90" y="151"/>
                </a:cxn>
                <a:cxn ang="0">
                  <a:pos x="114" y="183"/>
                </a:cxn>
                <a:cxn ang="0">
                  <a:pos x="90" y="151"/>
                </a:cxn>
                <a:cxn ang="0">
                  <a:pos x="79" y="151"/>
                </a:cxn>
                <a:cxn ang="0">
                  <a:pos x="55" y="183"/>
                </a:cxn>
                <a:cxn ang="0">
                  <a:pos x="20" y="151"/>
                </a:cxn>
                <a:cxn ang="0">
                  <a:pos x="45" y="183"/>
                </a:cxn>
                <a:cxn ang="0">
                  <a:pos x="20" y="151"/>
                </a:cxn>
                <a:cxn ang="0">
                  <a:pos x="296" y="230"/>
                </a:cxn>
                <a:cxn ang="0">
                  <a:pos x="415" y="135"/>
                </a:cxn>
                <a:cxn ang="0">
                  <a:pos x="423" y="128"/>
                </a:cxn>
                <a:cxn ang="0">
                  <a:pos x="333" y="183"/>
                </a:cxn>
                <a:cxn ang="0">
                  <a:pos x="309" y="151"/>
                </a:cxn>
                <a:cxn ang="0">
                  <a:pos x="333" y="183"/>
                </a:cxn>
                <a:cxn ang="0">
                  <a:pos x="343" y="183"/>
                </a:cxn>
                <a:cxn ang="0">
                  <a:pos x="367" y="151"/>
                </a:cxn>
                <a:cxn ang="0">
                  <a:pos x="402" y="183"/>
                </a:cxn>
                <a:cxn ang="0">
                  <a:pos x="378" y="151"/>
                </a:cxn>
                <a:cxn ang="0">
                  <a:pos x="402" y="183"/>
                </a:cxn>
                <a:cxn ang="0">
                  <a:pos x="295" y="242"/>
                </a:cxn>
                <a:cxn ang="0">
                  <a:pos x="128" y="236"/>
                </a:cxn>
                <a:cxn ang="0">
                  <a:pos x="119" y="253"/>
                </a:cxn>
                <a:cxn ang="0">
                  <a:pos x="303" y="247"/>
                </a:cxn>
                <a:cxn ang="0">
                  <a:pos x="119" y="253"/>
                </a:cxn>
                <a:cxn ang="0">
                  <a:pos x="314" y="264"/>
                </a:cxn>
                <a:cxn ang="0">
                  <a:pos x="109" y="258"/>
                </a:cxn>
              </a:cxnLst>
              <a:rect l="0" t="0" r="r" b="b"/>
              <a:pathLst>
                <a:path w="423" h="264">
                  <a:moveTo>
                    <a:pt x="132" y="230"/>
                  </a:moveTo>
                  <a:cubicBezTo>
                    <a:pt x="195" y="230"/>
                    <a:pt x="195" y="230"/>
                    <a:pt x="195" y="230"/>
                  </a:cubicBezTo>
                  <a:cubicBezTo>
                    <a:pt x="195" y="174"/>
                    <a:pt x="195" y="174"/>
                    <a:pt x="195" y="174"/>
                  </a:cubicBezTo>
                  <a:cubicBezTo>
                    <a:pt x="228" y="174"/>
                    <a:pt x="228" y="174"/>
                    <a:pt x="228" y="174"/>
                  </a:cubicBezTo>
                  <a:cubicBezTo>
                    <a:pt x="228" y="230"/>
                    <a:pt x="228" y="230"/>
                    <a:pt x="228" y="230"/>
                  </a:cubicBezTo>
                  <a:cubicBezTo>
                    <a:pt x="290" y="230"/>
                    <a:pt x="290" y="230"/>
                    <a:pt x="290" y="230"/>
                  </a:cubicBezTo>
                  <a:cubicBezTo>
                    <a:pt x="290" y="106"/>
                    <a:pt x="290" y="106"/>
                    <a:pt x="290" y="106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9" y="104"/>
                    <a:pt x="299" y="104"/>
                    <a:pt x="299" y="104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25" y="33"/>
                    <a:pt x="238" y="28"/>
                    <a:pt x="250" y="35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38" y="4"/>
                    <a:pt x="225" y="9"/>
                    <a:pt x="213" y="2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32" y="106"/>
                    <a:pt x="132" y="106"/>
                    <a:pt x="132" y="106"/>
                  </a:cubicBezTo>
                  <a:lnTo>
                    <a:pt x="132" y="230"/>
                  </a:lnTo>
                  <a:close/>
                  <a:moveTo>
                    <a:pt x="247" y="119"/>
                  </a:moveTo>
                  <a:cubicBezTo>
                    <a:pt x="272" y="119"/>
                    <a:pt x="272" y="119"/>
                    <a:pt x="272" y="119"/>
                  </a:cubicBezTo>
                  <a:cubicBezTo>
                    <a:pt x="272" y="151"/>
                    <a:pt x="272" y="151"/>
                    <a:pt x="272" y="151"/>
                  </a:cubicBezTo>
                  <a:cubicBezTo>
                    <a:pt x="247" y="151"/>
                    <a:pt x="247" y="151"/>
                    <a:pt x="247" y="151"/>
                  </a:cubicBezTo>
                  <a:lnTo>
                    <a:pt x="247" y="119"/>
                  </a:lnTo>
                  <a:close/>
                  <a:moveTo>
                    <a:pt x="199" y="119"/>
                  </a:moveTo>
                  <a:cubicBezTo>
                    <a:pt x="223" y="119"/>
                    <a:pt x="223" y="119"/>
                    <a:pt x="223" y="119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199" y="151"/>
                    <a:pt x="199" y="151"/>
                    <a:pt x="199" y="151"/>
                  </a:cubicBezTo>
                  <a:lnTo>
                    <a:pt x="199" y="119"/>
                  </a:lnTo>
                  <a:close/>
                  <a:moveTo>
                    <a:pt x="151" y="119"/>
                  </a:moveTo>
                  <a:cubicBezTo>
                    <a:pt x="175" y="119"/>
                    <a:pt x="175" y="119"/>
                    <a:pt x="175" y="119"/>
                  </a:cubicBezTo>
                  <a:cubicBezTo>
                    <a:pt x="175" y="151"/>
                    <a:pt x="175" y="151"/>
                    <a:pt x="175" y="151"/>
                  </a:cubicBezTo>
                  <a:cubicBezTo>
                    <a:pt x="151" y="151"/>
                    <a:pt x="151" y="151"/>
                    <a:pt x="151" y="151"/>
                  </a:cubicBezTo>
                  <a:lnTo>
                    <a:pt x="151" y="119"/>
                  </a:lnTo>
                  <a:close/>
                  <a:moveTo>
                    <a:pt x="127" y="230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230"/>
                    <a:pt x="7" y="230"/>
                    <a:pt x="7" y="230"/>
                  </a:cubicBezTo>
                  <a:lnTo>
                    <a:pt x="127" y="230"/>
                  </a:lnTo>
                  <a:close/>
                  <a:moveTo>
                    <a:pt x="90" y="151"/>
                  </a:moveTo>
                  <a:cubicBezTo>
                    <a:pt x="114" y="151"/>
                    <a:pt x="114" y="151"/>
                    <a:pt x="114" y="151"/>
                  </a:cubicBezTo>
                  <a:cubicBezTo>
                    <a:pt x="114" y="183"/>
                    <a:pt x="114" y="183"/>
                    <a:pt x="114" y="183"/>
                  </a:cubicBezTo>
                  <a:cubicBezTo>
                    <a:pt x="90" y="183"/>
                    <a:pt x="90" y="183"/>
                    <a:pt x="90" y="183"/>
                  </a:cubicBezTo>
                  <a:lnTo>
                    <a:pt x="90" y="151"/>
                  </a:lnTo>
                  <a:close/>
                  <a:moveTo>
                    <a:pt x="55" y="151"/>
                  </a:moveTo>
                  <a:cubicBezTo>
                    <a:pt x="79" y="151"/>
                    <a:pt x="79" y="151"/>
                    <a:pt x="79" y="151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55" y="183"/>
                    <a:pt x="55" y="183"/>
                    <a:pt x="55" y="183"/>
                  </a:cubicBezTo>
                  <a:lnTo>
                    <a:pt x="55" y="151"/>
                  </a:lnTo>
                  <a:close/>
                  <a:moveTo>
                    <a:pt x="20" y="151"/>
                  </a:moveTo>
                  <a:cubicBezTo>
                    <a:pt x="45" y="151"/>
                    <a:pt x="45" y="151"/>
                    <a:pt x="45" y="151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20" y="183"/>
                    <a:pt x="20" y="183"/>
                    <a:pt x="20" y="183"/>
                  </a:cubicBezTo>
                  <a:lnTo>
                    <a:pt x="20" y="151"/>
                  </a:lnTo>
                  <a:close/>
                  <a:moveTo>
                    <a:pt x="296" y="128"/>
                  </a:moveTo>
                  <a:cubicBezTo>
                    <a:pt x="296" y="230"/>
                    <a:pt x="296" y="230"/>
                    <a:pt x="296" y="230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5" y="135"/>
                    <a:pt x="415" y="135"/>
                    <a:pt x="415" y="135"/>
                  </a:cubicBezTo>
                  <a:cubicBezTo>
                    <a:pt x="423" y="135"/>
                    <a:pt x="423" y="135"/>
                    <a:pt x="423" y="135"/>
                  </a:cubicBezTo>
                  <a:cubicBezTo>
                    <a:pt x="423" y="128"/>
                    <a:pt x="423" y="128"/>
                    <a:pt x="423" y="128"/>
                  </a:cubicBezTo>
                  <a:lnTo>
                    <a:pt x="296" y="128"/>
                  </a:lnTo>
                  <a:close/>
                  <a:moveTo>
                    <a:pt x="333" y="183"/>
                  </a:moveTo>
                  <a:cubicBezTo>
                    <a:pt x="309" y="183"/>
                    <a:pt x="309" y="183"/>
                    <a:pt x="309" y="183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33" y="151"/>
                    <a:pt x="333" y="151"/>
                    <a:pt x="333" y="151"/>
                  </a:cubicBezTo>
                  <a:lnTo>
                    <a:pt x="333" y="183"/>
                  </a:lnTo>
                  <a:close/>
                  <a:moveTo>
                    <a:pt x="367" y="183"/>
                  </a:moveTo>
                  <a:cubicBezTo>
                    <a:pt x="343" y="183"/>
                    <a:pt x="343" y="183"/>
                    <a:pt x="343" y="183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67" y="151"/>
                    <a:pt x="367" y="151"/>
                    <a:pt x="367" y="151"/>
                  </a:cubicBezTo>
                  <a:lnTo>
                    <a:pt x="367" y="183"/>
                  </a:lnTo>
                  <a:close/>
                  <a:moveTo>
                    <a:pt x="402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151"/>
                    <a:pt x="378" y="151"/>
                    <a:pt x="378" y="151"/>
                  </a:cubicBezTo>
                  <a:cubicBezTo>
                    <a:pt x="402" y="151"/>
                    <a:pt x="402" y="151"/>
                    <a:pt x="402" y="151"/>
                  </a:cubicBezTo>
                  <a:lnTo>
                    <a:pt x="402" y="183"/>
                  </a:lnTo>
                  <a:close/>
                  <a:moveTo>
                    <a:pt x="128" y="24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128" y="236"/>
                    <a:pt x="128" y="236"/>
                    <a:pt x="128" y="236"/>
                  </a:cubicBezTo>
                  <a:lnTo>
                    <a:pt x="128" y="242"/>
                  </a:lnTo>
                  <a:close/>
                  <a:moveTo>
                    <a:pt x="119" y="253"/>
                  </a:moveTo>
                  <a:cubicBezTo>
                    <a:pt x="303" y="253"/>
                    <a:pt x="303" y="253"/>
                    <a:pt x="303" y="253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119" y="247"/>
                    <a:pt x="119" y="247"/>
                    <a:pt x="119" y="247"/>
                  </a:cubicBezTo>
                  <a:lnTo>
                    <a:pt x="119" y="253"/>
                  </a:lnTo>
                  <a:close/>
                  <a:moveTo>
                    <a:pt x="109" y="264"/>
                  </a:moveTo>
                  <a:cubicBezTo>
                    <a:pt x="314" y="264"/>
                    <a:pt x="314" y="264"/>
                    <a:pt x="314" y="264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109" y="258"/>
                    <a:pt x="109" y="258"/>
                    <a:pt x="109" y="258"/>
                  </a:cubicBezTo>
                  <a:lnTo>
                    <a:pt x="109" y="2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33" name="Group 44"/>
          <p:cNvGrpSpPr>
            <a:grpSpLocks/>
          </p:cNvGrpSpPr>
          <p:nvPr userDrawn="1"/>
        </p:nvGrpSpPr>
        <p:grpSpPr bwMode="auto">
          <a:xfrm>
            <a:off x="3052763" y="5308600"/>
            <a:ext cx="977900" cy="979488"/>
            <a:chOff x="3052174" y="5308733"/>
            <a:chExt cx="978712" cy="978712"/>
          </a:xfrm>
        </p:grpSpPr>
        <p:sp>
          <p:nvSpPr>
            <p:cNvPr id="34" name="Oval 33"/>
            <p:cNvSpPr/>
            <p:nvPr userDrawn="1"/>
          </p:nvSpPr>
          <p:spPr>
            <a:xfrm flipH="1">
              <a:off x="3052174" y="5308733"/>
              <a:ext cx="978712" cy="978712"/>
            </a:xfrm>
            <a:prstGeom prst="ellipse">
              <a:avLst/>
            </a:prstGeom>
            <a:gradFill flip="none" rotWithShape="1"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2">
                    <a:lumMod val="71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alpha val="68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602"/>
            <p:cNvSpPr>
              <a:spLocks noEditPoints="1"/>
            </p:cNvSpPr>
            <p:nvPr userDrawn="1"/>
          </p:nvSpPr>
          <p:spPr bwMode="auto">
            <a:xfrm>
              <a:off x="3157036" y="5594257"/>
              <a:ext cx="759455" cy="482218"/>
            </a:xfrm>
            <a:custGeom>
              <a:avLst/>
              <a:gdLst>
                <a:gd name="T0" fmla="*/ 0 w 10809"/>
                <a:gd name="T1" fmla="*/ 0 h 6879"/>
                <a:gd name="T2" fmla="*/ 0 w 10809"/>
                <a:gd name="T3" fmla="*/ 0 h 6879"/>
                <a:gd name="T4" fmla="*/ 0 w 10809"/>
                <a:gd name="T5" fmla="*/ 0 h 6879"/>
                <a:gd name="T6" fmla="*/ 0 w 10809"/>
                <a:gd name="T7" fmla="*/ 0 h 6879"/>
                <a:gd name="T8" fmla="*/ 0 w 10809"/>
                <a:gd name="T9" fmla="*/ 0 h 6879"/>
                <a:gd name="T10" fmla="*/ 0 w 10809"/>
                <a:gd name="T11" fmla="*/ 0 h 6879"/>
                <a:gd name="T12" fmla="*/ 0 w 10809"/>
                <a:gd name="T13" fmla="*/ 0 h 6879"/>
                <a:gd name="T14" fmla="*/ 0 w 10809"/>
                <a:gd name="T15" fmla="*/ 0 h 6879"/>
                <a:gd name="T16" fmla="*/ 0 w 10809"/>
                <a:gd name="T17" fmla="*/ 0 h 6879"/>
                <a:gd name="T18" fmla="*/ 0 w 10809"/>
                <a:gd name="T19" fmla="*/ 0 h 6879"/>
                <a:gd name="T20" fmla="*/ 0 w 10809"/>
                <a:gd name="T21" fmla="*/ 0 h 6879"/>
                <a:gd name="T22" fmla="*/ 0 w 10809"/>
                <a:gd name="T23" fmla="*/ 0 h 6879"/>
                <a:gd name="T24" fmla="*/ 0 w 10809"/>
                <a:gd name="T25" fmla="*/ 0 h 6879"/>
                <a:gd name="T26" fmla="*/ 0 w 10809"/>
                <a:gd name="T27" fmla="*/ 0 h 6879"/>
                <a:gd name="T28" fmla="*/ 0 w 10809"/>
                <a:gd name="T29" fmla="*/ 0 h 6879"/>
                <a:gd name="T30" fmla="*/ 0 w 10809"/>
                <a:gd name="T31" fmla="*/ 0 h 6879"/>
                <a:gd name="T32" fmla="*/ 0 w 10809"/>
                <a:gd name="T33" fmla="*/ 0 h 6879"/>
                <a:gd name="T34" fmla="*/ 0 w 10809"/>
                <a:gd name="T35" fmla="*/ 0 h 6879"/>
                <a:gd name="T36" fmla="*/ 0 w 10809"/>
                <a:gd name="T37" fmla="*/ 0 h 6879"/>
                <a:gd name="T38" fmla="*/ 0 w 10809"/>
                <a:gd name="T39" fmla="*/ 0 h 6879"/>
                <a:gd name="T40" fmla="*/ 0 w 10809"/>
                <a:gd name="T41" fmla="*/ 0 h 6879"/>
                <a:gd name="T42" fmla="*/ 0 w 10809"/>
                <a:gd name="T43" fmla="*/ 0 h 6879"/>
                <a:gd name="T44" fmla="*/ 0 w 10809"/>
                <a:gd name="T45" fmla="*/ 0 h 6879"/>
                <a:gd name="T46" fmla="*/ 0 w 10809"/>
                <a:gd name="T47" fmla="*/ 0 h 6879"/>
                <a:gd name="T48" fmla="*/ 0 w 10809"/>
                <a:gd name="T49" fmla="*/ 0 h 6879"/>
                <a:gd name="T50" fmla="*/ 0 w 10809"/>
                <a:gd name="T51" fmla="*/ 0 h 6879"/>
                <a:gd name="T52" fmla="*/ 0 w 10809"/>
                <a:gd name="T53" fmla="*/ 0 h 6879"/>
                <a:gd name="T54" fmla="*/ 0 w 10809"/>
                <a:gd name="T55" fmla="*/ 0 h 6879"/>
                <a:gd name="T56" fmla="*/ 0 w 10809"/>
                <a:gd name="T57" fmla="*/ 0 h 6879"/>
                <a:gd name="T58" fmla="*/ 0 w 10809"/>
                <a:gd name="T59" fmla="*/ 0 h 6879"/>
                <a:gd name="T60" fmla="*/ 0 w 10809"/>
                <a:gd name="T61" fmla="*/ 0 h 6879"/>
                <a:gd name="T62" fmla="*/ 0 w 10809"/>
                <a:gd name="T63" fmla="*/ 0 h 6879"/>
                <a:gd name="T64" fmla="*/ 0 w 10809"/>
                <a:gd name="T65" fmla="*/ 0 h 6879"/>
                <a:gd name="T66" fmla="*/ 0 w 10809"/>
                <a:gd name="T67" fmla="*/ 0 h 6879"/>
                <a:gd name="T68" fmla="*/ 0 w 10809"/>
                <a:gd name="T69" fmla="*/ 0 h 6879"/>
                <a:gd name="T70" fmla="*/ 0 w 10809"/>
                <a:gd name="T71" fmla="*/ 0 h 6879"/>
                <a:gd name="T72" fmla="*/ 0 w 10809"/>
                <a:gd name="T73" fmla="*/ 0 h 6879"/>
                <a:gd name="T74" fmla="*/ 0 w 10809"/>
                <a:gd name="T75" fmla="*/ 0 h 6879"/>
                <a:gd name="T76" fmla="*/ 0 w 10809"/>
                <a:gd name="T77" fmla="*/ 0 h 6879"/>
                <a:gd name="T78" fmla="*/ 0 w 10809"/>
                <a:gd name="T79" fmla="*/ 0 h 6879"/>
                <a:gd name="T80" fmla="*/ 0 w 10809"/>
                <a:gd name="T81" fmla="*/ 0 h 6879"/>
                <a:gd name="T82" fmla="*/ 0 w 10809"/>
                <a:gd name="T83" fmla="*/ 0 h 6879"/>
                <a:gd name="T84" fmla="*/ 0 w 10809"/>
                <a:gd name="T85" fmla="*/ 0 h 6879"/>
                <a:gd name="T86" fmla="*/ 0 w 10809"/>
                <a:gd name="T87" fmla="*/ 0 h 68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809"/>
                <a:gd name="T133" fmla="*/ 0 h 6879"/>
                <a:gd name="T134" fmla="*/ 10809 w 10809"/>
                <a:gd name="T135" fmla="*/ 6879 h 68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809" h="6879">
                  <a:moveTo>
                    <a:pt x="10589" y="3018"/>
                  </a:moveTo>
                  <a:cubicBezTo>
                    <a:pt x="5805" y="133"/>
                    <a:pt x="5805" y="133"/>
                    <a:pt x="5805" y="133"/>
                  </a:cubicBezTo>
                  <a:cubicBezTo>
                    <a:pt x="5585" y="0"/>
                    <a:pt x="5225" y="0"/>
                    <a:pt x="5005" y="133"/>
                  </a:cubicBezTo>
                  <a:cubicBezTo>
                    <a:pt x="221" y="3018"/>
                    <a:pt x="221" y="3018"/>
                    <a:pt x="221" y="3018"/>
                  </a:cubicBezTo>
                  <a:cubicBezTo>
                    <a:pt x="0" y="3151"/>
                    <a:pt x="21" y="3322"/>
                    <a:pt x="267" y="3398"/>
                  </a:cubicBezTo>
                  <a:cubicBezTo>
                    <a:pt x="2885" y="4210"/>
                    <a:pt x="2885" y="4210"/>
                    <a:pt x="2885" y="4210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5"/>
                    <a:pt x="2885" y="4705"/>
                  </a:cubicBezTo>
                  <a:cubicBezTo>
                    <a:pt x="2885" y="4705"/>
                    <a:pt x="2885" y="4706"/>
                    <a:pt x="2885" y="4706"/>
                  </a:cubicBezTo>
                  <a:cubicBezTo>
                    <a:pt x="2885" y="5164"/>
                    <a:pt x="4013" y="5536"/>
                    <a:pt x="5405" y="5536"/>
                  </a:cubicBezTo>
                  <a:cubicBezTo>
                    <a:pt x="6797" y="5536"/>
                    <a:pt x="7925" y="5164"/>
                    <a:pt x="7925" y="4706"/>
                  </a:cubicBezTo>
                  <a:cubicBezTo>
                    <a:pt x="7925" y="4706"/>
                    <a:pt x="7925" y="4705"/>
                    <a:pt x="7925" y="4705"/>
                  </a:cubicBezTo>
                  <a:cubicBezTo>
                    <a:pt x="7925" y="4451"/>
                    <a:pt x="7925" y="4451"/>
                    <a:pt x="7925" y="4451"/>
                  </a:cubicBezTo>
                  <a:cubicBezTo>
                    <a:pt x="7925" y="4210"/>
                    <a:pt x="7925" y="4210"/>
                    <a:pt x="7925" y="4210"/>
                  </a:cubicBezTo>
                  <a:cubicBezTo>
                    <a:pt x="9196" y="3816"/>
                    <a:pt x="9196" y="3816"/>
                    <a:pt x="9196" y="3816"/>
                  </a:cubicBezTo>
                  <a:cubicBezTo>
                    <a:pt x="9196" y="5531"/>
                    <a:pt x="9196" y="5531"/>
                    <a:pt x="9196" y="5531"/>
                  </a:cubicBezTo>
                  <a:cubicBezTo>
                    <a:pt x="9132" y="5566"/>
                    <a:pt x="9089" y="5628"/>
                    <a:pt x="9089" y="5700"/>
                  </a:cubicBezTo>
                  <a:cubicBezTo>
                    <a:pt x="9089" y="5763"/>
                    <a:pt x="9121" y="5818"/>
                    <a:pt x="9172" y="5854"/>
                  </a:cubicBezTo>
                  <a:cubicBezTo>
                    <a:pt x="8869" y="6698"/>
                    <a:pt x="8869" y="6698"/>
                    <a:pt x="8869" y="6698"/>
                  </a:cubicBezTo>
                  <a:cubicBezTo>
                    <a:pt x="8833" y="6797"/>
                    <a:pt x="8853" y="6879"/>
                    <a:pt x="8912" y="6879"/>
                  </a:cubicBezTo>
                  <a:cubicBezTo>
                    <a:pt x="9666" y="6879"/>
                    <a:pt x="9666" y="6879"/>
                    <a:pt x="9666" y="6879"/>
                  </a:cubicBezTo>
                  <a:cubicBezTo>
                    <a:pt x="9725" y="6879"/>
                    <a:pt x="9745" y="6797"/>
                    <a:pt x="9709" y="6698"/>
                  </a:cubicBezTo>
                  <a:cubicBezTo>
                    <a:pt x="9414" y="5875"/>
                    <a:pt x="9414" y="5875"/>
                    <a:pt x="9414" y="5875"/>
                  </a:cubicBezTo>
                  <a:cubicBezTo>
                    <a:pt x="9484" y="5842"/>
                    <a:pt x="9533" y="5776"/>
                    <a:pt x="9533" y="5700"/>
                  </a:cubicBezTo>
                  <a:cubicBezTo>
                    <a:pt x="9533" y="5617"/>
                    <a:pt x="9475" y="5546"/>
                    <a:pt x="9393" y="5517"/>
                  </a:cubicBezTo>
                  <a:cubicBezTo>
                    <a:pt x="9393" y="3755"/>
                    <a:pt x="9393" y="3755"/>
                    <a:pt x="9393" y="3755"/>
                  </a:cubicBezTo>
                  <a:cubicBezTo>
                    <a:pt x="10543" y="3398"/>
                    <a:pt x="10543" y="3398"/>
                    <a:pt x="10543" y="3398"/>
                  </a:cubicBezTo>
                  <a:cubicBezTo>
                    <a:pt x="10789" y="3322"/>
                    <a:pt x="10809" y="3151"/>
                    <a:pt x="10589" y="3018"/>
                  </a:cubicBezTo>
                  <a:close/>
                  <a:moveTo>
                    <a:pt x="5405" y="5361"/>
                  </a:moveTo>
                  <a:cubicBezTo>
                    <a:pt x="4307" y="5361"/>
                    <a:pt x="3416" y="5068"/>
                    <a:pt x="3416" y="4706"/>
                  </a:cubicBezTo>
                  <a:cubicBezTo>
                    <a:pt x="3416" y="4706"/>
                    <a:pt x="3416" y="4706"/>
                    <a:pt x="3416" y="4705"/>
                  </a:cubicBezTo>
                  <a:cubicBezTo>
                    <a:pt x="3417" y="4608"/>
                    <a:pt x="3482" y="4515"/>
                    <a:pt x="3599" y="4432"/>
                  </a:cubicBezTo>
                  <a:cubicBezTo>
                    <a:pt x="3914" y="4208"/>
                    <a:pt x="4604" y="4052"/>
                    <a:pt x="5405" y="4052"/>
                  </a:cubicBezTo>
                  <a:cubicBezTo>
                    <a:pt x="6206" y="4052"/>
                    <a:pt x="6896" y="4208"/>
                    <a:pt x="7211" y="4432"/>
                  </a:cubicBezTo>
                  <a:cubicBezTo>
                    <a:pt x="7328" y="4515"/>
                    <a:pt x="7393" y="4608"/>
                    <a:pt x="7393" y="4705"/>
                  </a:cubicBezTo>
                  <a:cubicBezTo>
                    <a:pt x="7393" y="4706"/>
                    <a:pt x="7394" y="4706"/>
                    <a:pt x="7394" y="4706"/>
                  </a:cubicBezTo>
                  <a:cubicBezTo>
                    <a:pt x="7394" y="5068"/>
                    <a:pt x="6503" y="5361"/>
                    <a:pt x="5405" y="5361"/>
                  </a:cubicBezTo>
                  <a:close/>
                  <a:moveTo>
                    <a:pt x="7925" y="3300"/>
                  </a:moveTo>
                  <a:cubicBezTo>
                    <a:pt x="7925" y="2842"/>
                    <a:pt x="6797" y="2470"/>
                    <a:pt x="5405" y="2470"/>
                  </a:cubicBezTo>
                  <a:cubicBezTo>
                    <a:pt x="4126" y="2470"/>
                    <a:pt x="3070" y="2784"/>
                    <a:pt x="2907" y="3190"/>
                  </a:cubicBezTo>
                  <a:cubicBezTo>
                    <a:pt x="2907" y="3071"/>
                    <a:pt x="2907" y="3071"/>
                    <a:pt x="2907" y="3071"/>
                  </a:cubicBezTo>
                  <a:cubicBezTo>
                    <a:pt x="2907" y="2622"/>
                    <a:pt x="4030" y="2257"/>
                    <a:pt x="5416" y="2257"/>
                  </a:cubicBezTo>
                  <a:cubicBezTo>
                    <a:pt x="6802" y="2257"/>
                    <a:pt x="7925" y="2622"/>
                    <a:pt x="7925" y="3071"/>
                  </a:cubicBezTo>
                  <a:lnTo>
                    <a:pt x="7925" y="33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4" y="1236689"/>
            <a:ext cx="6246082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483" y="4445018"/>
            <a:ext cx="6212042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" y="263525"/>
            <a:ext cx="343192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233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7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FFFFFF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/>
                </a:solidFill>
                <a:latin typeface="Arial"/>
                <a:cs typeface="+mn-cs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25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123042" y="-5765262"/>
            <a:ext cx="10620018" cy="21692492"/>
            <a:chOff x="-1496999" y="-5765262"/>
            <a:chExt cx="14156336" cy="21692492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0" y="-14727"/>
              <a:ext cx="12188825" cy="6872728"/>
              <a:chOff x="0" y="-14727"/>
              <a:chExt cx="12188825" cy="6872728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0" y="-14727"/>
                <a:ext cx="12188825" cy="6872728"/>
              </a:xfrm>
              <a:prstGeom prst="rect">
                <a:avLst/>
              </a:prstGeom>
              <a:gradFill flip="none" rotWithShape="1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0" y="-14727"/>
                <a:ext cx="12188825" cy="6872727"/>
              </a:xfrm>
              <a:prstGeom prst="rect">
                <a:avLst/>
              </a:prstGeom>
              <a:gradFill flip="none" rotWithShape="1">
                <a:gsLst>
                  <a:gs pos="0">
                    <a:srgbClr val="7D8496"/>
                  </a:gs>
                  <a:gs pos="7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>
            <a:xfrm>
              <a:off x="-1496999" y="-5765262"/>
              <a:ext cx="14156336" cy="21692492"/>
              <a:chOff x="-2284413" y="-5765262"/>
              <a:chExt cx="14156336" cy="21692492"/>
            </a:xfrm>
          </p:grpSpPr>
          <p:sp>
            <p:nvSpPr>
              <p:cNvPr id="8" name="Rounded Rectangle 7"/>
              <p:cNvSpPr/>
              <p:nvPr/>
            </p:nvSpPr>
            <p:spPr>
              <a:xfrm rot="10800000" flipH="1">
                <a:off x="8214834" y="3783629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-2284413" y="-2521005"/>
                <a:ext cx="2305719" cy="814843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flipH="1">
                <a:off x="4160105" y="1913056"/>
                <a:ext cx="2305719" cy="1401417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flipH="1">
                <a:off x="9566204" y="771713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flipH="1">
                <a:off x="940246" y="-1755406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flipH="1">
                <a:off x="-1543050" y="2318809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0800000" flipH="1">
                <a:off x="5519161" y="-290586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093565" y="-5765262"/>
                <a:ext cx="2305719" cy="14014174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10800000">
                <a:off x="-342493" y="-334647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5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804750" y="2021755"/>
                <a:ext cx="2305719" cy="814843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670924" y="-290586"/>
                <a:ext cx="2305719" cy="814843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0800000" flipH="1" flipV="1">
                <a:off x="2492895" y="-2904109"/>
                <a:ext cx="2305719" cy="814843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2001">
                    <a:srgbClr val="7D8496">
                      <a:alpha val="78000"/>
                    </a:srgbClr>
                  </a:gs>
                  <a:gs pos="100000">
                    <a:srgbClr val="E6E6E6">
                      <a:alpha val="7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24" name="Picture 23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333375" y="6381456"/>
            <a:ext cx="8477250" cy="163808"/>
          </a:xfrm>
          <a:prstGeom prst="rect">
            <a:avLst/>
          </a:prstGeom>
          <a:solidFill>
            <a:srgbClr val="0096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59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568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4414521" y="5844550"/>
            <a:ext cx="31090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4595640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4284377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4718192" y="5840202"/>
            <a:ext cx="12363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4485740" y="5840202"/>
            <a:ext cx="80617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4222558" y="5654198"/>
            <a:ext cx="2928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4304621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4385239" y="5525690"/>
            <a:ext cx="2928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4467302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4547558" y="5654198"/>
            <a:ext cx="31090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462962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4711686" y="5525690"/>
            <a:ext cx="296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479230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4874366" y="5654198"/>
            <a:ext cx="296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33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14727"/>
            <a:ext cx="9144000" cy="6872728"/>
            <a:chOff x="0" y="-14727"/>
            <a:chExt cx="12188825" cy="6872728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-14727"/>
              <a:ext cx="12188825" cy="687272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-14727"/>
              <a:ext cx="12188825" cy="6872727"/>
            </a:xfrm>
            <a:prstGeom prst="rect">
              <a:avLst/>
            </a:prstGeom>
            <a:gradFill flip="none" rotWithShape="1">
              <a:gsLst>
                <a:gs pos="0">
                  <a:srgbClr val="7D8496"/>
                </a:gs>
                <a:gs pos="73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TextBox 33"/>
          <p:cNvSpPr txBox="1"/>
          <p:nvPr userDrawn="1"/>
        </p:nvSpPr>
        <p:spPr>
          <a:xfrm>
            <a:off x="644691" y="306049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Arial"/>
                <a:cs typeface="+mn-cs"/>
              </a:rPr>
              <a:t>Thank you.</a:t>
            </a:r>
            <a:endParaRPr lang="en-US" sz="36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08661" y="3708606"/>
            <a:ext cx="87485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6818310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5942449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7163159" y="3697606"/>
            <a:ext cx="34790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6509061" y="3697606"/>
            <a:ext cx="226849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5768495" y="3082440"/>
            <a:ext cx="82398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5999412" y="2930183"/>
            <a:ext cx="82398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6226265" y="2720825"/>
            <a:ext cx="82398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6457182" y="2930181"/>
            <a:ext cx="82398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6683013" y="3082443"/>
            <a:ext cx="87485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6913933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7144852" y="2720823"/>
            <a:ext cx="8341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7371699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7602618" y="3082443"/>
            <a:ext cx="8341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922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2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96D6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Rectangle 4"/>
          <p:cNvSpPr>
            <a:spLocks noChangeArrowheads="1"/>
          </p:cNvSpPr>
          <p:nvPr userDrawn="1"/>
        </p:nvSpPr>
        <p:spPr bwMode="ltGray">
          <a:xfrm>
            <a:off x="251374" y="6586248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84628" y="6584514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10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4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5232772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84628" y="6584514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4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10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72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 anchor="ctr">
            <a:normAutofit/>
          </a:bodyPr>
          <a:lstStyle>
            <a:lvl1pPr algn="l">
              <a:defRPr sz="3000" b="1" cap="all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3505200"/>
          </a:xfrm>
        </p:spPr>
        <p:txBody>
          <a:bodyPr anchor="ctr">
            <a:normAutofit/>
          </a:bodyPr>
          <a:lstStyle>
            <a:lvl1pPr marL="0" indent="0">
              <a:buNone/>
              <a:defRPr sz="3500">
                <a:solidFill>
                  <a:srgbClr val="5492DA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7"/>
            <a:ext cx="5486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16677"/>
            <a:ext cx="990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52C0CE4-8442-9E49-94C2-F9A2300F3DA1}" type="slidenum">
              <a:rPr lang="en-US" smtClean="0">
                <a:solidFill>
                  <a:srgbClr val="0096D6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srgbClr val="0096D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03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083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390650"/>
            <a:ext cx="8601075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0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2C916BB2-1D1A-457D-A67D-3886F5FB0806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744" y="484632"/>
            <a:ext cx="8755128" cy="4372131"/>
          </a:xfrm>
        </p:spPr>
        <p:txBody>
          <a:bodyPr/>
          <a:lstStyle>
            <a:lvl1pPr marL="171450" indent="-17145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“For larger statements </a:t>
            </a:r>
            <a:br>
              <a:rPr lang="en-US" dirty="0" smtClean="0"/>
            </a:br>
            <a:r>
              <a:rPr lang="en-US" dirty="0" smtClean="0"/>
              <a:t>and quotes, use this slide layout to format the long references in all of your presentations.”</a:t>
            </a:r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460248" y="5358903"/>
            <a:ext cx="8574685" cy="614362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Source Name Placement</a:t>
            </a:r>
            <a:endParaRPr lang="en-US" dirty="0"/>
          </a:p>
        </p:txBody>
      </p:sp>
      <p:pic>
        <p:nvPicPr>
          <p:cNvPr id="10" name="Picture 2" descr="http://www.cisco.com/web/europe/images/email/signature/tomorrow_anthem_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67143" l="54512" r="100000">
                        <a14:foregroundMark x1="60958" y1="38571" x2="72560" y2="4286"/>
                        <a14:foregroundMark x1="60773" y1="44286" x2="60773" y2="44286"/>
                        <a14:foregroundMark x1="60405" y1="45714" x2="95212" y2="47143"/>
                        <a14:foregroundMark x1="91529" y1="40000" x2="91529" y2="40000"/>
                        <a14:foregroundMark x1="91160" y1="38571" x2="91160" y2="38571"/>
                        <a14:foregroundMark x1="89503" y1="31429" x2="89503" y2="31429"/>
                        <a14:foregroundMark x1="89503" y1="31429" x2="88950" y2="31429"/>
                        <a14:foregroundMark x1="87845" y1="30000" x2="87845" y2="30000"/>
                        <a14:foregroundMark x1="81215" y1="24286" x2="81215" y2="24286"/>
                        <a14:foregroundMark x1="81584" y1="24286" x2="81584" y2="24286"/>
                        <a14:foregroundMark x1="78453" y1="24286" x2="78453" y2="24286"/>
                        <a14:foregroundMark x1="76243" y1="25714" x2="76243" y2="25714"/>
                        <a14:foregroundMark x1="78453" y1="18571" x2="79926" y2="17143"/>
                        <a14:foregroundMark x1="81031" y1="17143" x2="81031" y2="17143"/>
                        <a14:foregroundMark x1="80110" y1="10000" x2="80110" y2="10000"/>
                        <a14:foregroundMark x1="60405" y1="55714" x2="63168" y2="55714"/>
                        <a14:foregroundMark x1="78269" y1="51429" x2="81031" y2="51429"/>
                        <a14:foregroundMark x1="87293" y1="24286" x2="87845" y2="24286"/>
                        <a14:foregroundMark x1="89687" y1="24286" x2="89687" y2="24286"/>
                        <a14:foregroundMark x1="90055" y1="21429" x2="90608" y2="18571"/>
                        <a14:foregroundMark x1="91897" y1="11429" x2="93923" y2="11429"/>
                        <a14:foregroundMark x1="94843" y1="11429" x2="94843" y2="11429"/>
                        <a14:foregroundMark x1="96501" y1="15714" x2="96501" y2="15714"/>
                        <a14:foregroundMark x1="97238" y1="14286" x2="97238" y2="14286"/>
                        <a14:foregroundMark x1="97606" y1="14286" x2="98527" y2="15714"/>
                        <a14:foregroundMark x1="98895" y1="15714" x2="98895" y2="18571"/>
                        <a14:foregroundMark x1="99079" y1="37143" x2="99079" y2="37143"/>
                        <a14:foregroundMark x1="95212" y1="38571" x2="95212" y2="38571"/>
                        <a14:foregroundMark x1="94107" y1="32857" x2="95580" y2="31429"/>
                        <a14:foregroundMark x1="97606" y1="31429" x2="97606" y2="31429"/>
                        <a14:foregroundMark x1="95580" y1="27143" x2="99263" y2="31429"/>
                        <a14:foregroundMark x1="96869" y1="31429" x2="96869" y2="31429"/>
                        <a14:foregroundMark x1="94475" y1="48571" x2="94843" y2="48571"/>
                        <a14:foregroundMark x1="97422" y1="48571" x2="97422" y2="48571"/>
                        <a14:foregroundMark x1="94843" y1="48571" x2="94843" y2="48571"/>
                        <a14:foregroundMark x1="90608" y1="50000" x2="90608" y2="50000"/>
                        <a14:foregroundMark x1="87109" y1="50000" x2="87109" y2="50000"/>
                        <a14:foregroundMark x1="85267" y1="47143" x2="85267" y2="47143"/>
                        <a14:foregroundMark x1="84530" y1="51429" x2="84530" y2="51429"/>
                        <a14:foregroundMark x1="83794" y1="51429" x2="83794" y2="51429"/>
                        <a14:foregroundMark x1="83057" y1="51429" x2="83057" y2="51429"/>
                        <a14:foregroundMark x1="82689" y1="51429" x2="82689" y2="51429"/>
                        <a14:foregroundMark x1="80110" y1="51429" x2="80110" y2="51429"/>
                        <a14:foregroundMark x1="67956" y1="48571" x2="67403" y2="48571"/>
                        <a14:foregroundMark x1="67219" y1="48571" x2="67219" y2="48571"/>
                        <a14:foregroundMark x1="66298" y1="51429" x2="66298" y2="51429"/>
                        <a14:foregroundMark x1="65562" y1="51429" x2="65562" y2="51429"/>
                        <a14:foregroundMark x1="65562" y1="51429" x2="65562" y2="51429"/>
                        <a14:foregroundMark x1="77532" y1="51429" x2="77532" y2="51429"/>
                        <a14:foregroundMark x1="76796" y1="50000" x2="77532" y2="50000"/>
                        <a14:foregroundMark x1="77532" y1="48571" x2="77532" y2="48571"/>
                        <a14:foregroundMark x1="76796" y1="51429" x2="76796" y2="51429"/>
                        <a14:foregroundMark x1="82873" y1="51429" x2="83610" y2="51429"/>
                        <a14:foregroundMark x1="97422" y1="51429" x2="97422" y2="51429"/>
                        <a14:foregroundMark x1="79374" y1="35714" x2="79374" y2="35714"/>
                        <a14:foregroundMark x1="79374" y1="31429" x2="79374" y2="31429"/>
                        <a14:foregroundMark x1="77532" y1="31429" x2="77532" y2="31429"/>
                        <a14:foregroundMark x1="76243" y1="31429" x2="76243" y2="31429"/>
                        <a14:foregroundMark x1="75875" y1="31429" x2="75875" y2="31429"/>
                        <a14:foregroundMark x1="79558" y1="27143" x2="79558" y2="27143"/>
                        <a14:foregroundMark x1="80110" y1="24286" x2="80110" y2="24286"/>
                        <a14:foregroundMark x1="86188" y1="35714" x2="86740" y2="38571"/>
                        <a14:foregroundMark x1="85635" y1="37143" x2="85635" y2="37143"/>
                        <a14:foregroundMark x1="84530" y1="37143" x2="84530" y2="37143"/>
                        <a14:foregroundMark x1="82689" y1="38571" x2="82689" y2="38571"/>
                        <a14:foregroundMark x1="81584" y1="40000" x2="81584" y2="40000"/>
                        <a14:foregroundMark x1="79190" y1="42857" x2="79190" y2="42857"/>
                        <a14:foregroundMark x1="76059" y1="44286" x2="76059" y2="44286"/>
                        <a14:foregroundMark x1="75138" y1="41429" x2="75138" y2="41429"/>
                        <a14:foregroundMark x1="74401" y1="40000" x2="74401" y2="40000"/>
                        <a14:foregroundMark x1="73481" y1="34286" x2="73481" y2="34286"/>
                        <a14:foregroundMark x1="72192" y1="34286" x2="72192" y2="34286"/>
                        <a14:foregroundMark x1="71639" y1="32857" x2="71639" y2="32857"/>
                        <a14:foregroundMark x1="73849" y1="48571" x2="75506" y2="48571"/>
                        <a14:foregroundMark x1="85451" y1="52857" x2="85451" y2="52857"/>
                        <a14:foregroundMark x1="86556" y1="52857" x2="88766" y2="52857"/>
                        <a14:foregroundMark x1="94659" y1="51429" x2="95212" y2="51429"/>
                        <a14:foregroundMark x1="96869" y1="50000" x2="97422" y2="50000"/>
                        <a14:foregroundMark x1="98895" y1="45714" x2="99263" y2="45714"/>
                        <a14:foregroundMark x1="98895" y1="44286" x2="98895" y2="44286"/>
                        <a14:foregroundMark x1="97974" y1="41429" x2="97974" y2="41429"/>
                        <a14:foregroundMark x1="95948" y1="25714" x2="95948" y2="25714"/>
                        <a14:foregroundMark x1="87845" y1="51429" x2="87845" y2="51429"/>
                        <a14:foregroundMark x1="84162" y1="61429" x2="84162" y2="61429"/>
                        <a14:foregroundMark x1="75875" y1="54286" x2="75875" y2="54286"/>
                        <a14:foregroundMark x1="74954" y1="58571" x2="74954" y2="58571"/>
                        <a14:foregroundMark x1="77348" y1="57143" x2="77716" y2="57143"/>
                        <a14:foregroundMark x1="79374" y1="57143" x2="79374" y2="57143"/>
                        <a14:foregroundMark x1="80479" y1="57143" x2="81768" y2="57143"/>
                        <a14:foregroundMark x1="82136" y1="57143" x2="83057" y2="57143"/>
                        <a14:foregroundMark x1="84346" y1="57143" x2="85267" y2="58571"/>
                        <a14:foregroundMark x1="58932" y1="47143" x2="58932" y2="47143"/>
                        <a14:foregroundMark x1="59669" y1="47143" x2="59669" y2="47143"/>
                        <a14:foregroundMark x1="59300" y1="52857" x2="59300" y2="52857"/>
                        <a14:foregroundMark x1="58195" y1="52857" x2="58195" y2="52857"/>
                        <a14:foregroundMark x1="57274" y1="57143" x2="57274" y2="57143"/>
                        <a14:foregroundMark x1="61326" y1="58571" x2="61326" y2="58571"/>
                        <a14:foregroundMark x1="76796" y1="62857" x2="76796" y2="62857"/>
                        <a14:foregroundMark x1="78637" y1="61429" x2="78637" y2="61429"/>
                        <a14:foregroundMark x1="90792" y1="52857" x2="90792" y2="52857"/>
                        <a14:foregroundMark x1="93738" y1="50000" x2="93738" y2="50000"/>
                        <a14:foregroundMark x1="93738" y1="57143" x2="93738" y2="57143"/>
                        <a14:foregroundMark x1="93923" y1="58571" x2="93923" y2="58571"/>
                        <a14:foregroundMark x1="94291" y1="61429" x2="96133" y2="64286"/>
                        <a14:foregroundMark x1="95764" y1="61429" x2="95764" y2="61429"/>
                        <a14:foregroundMark x1="93370" y1="61429" x2="93370" y2="61429"/>
                        <a14:foregroundMark x1="92634" y1="62857" x2="93186" y2="64286"/>
                        <a14:foregroundMark x1="95948" y1="64286" x2="95948" y2="64286"/>
                        <a14:foregroundMark x1="97238" y1="58571" x2="97790" y2="58571"/>
                        <a14:foregroundMark x1="98895" y1="58571" x2="98895" y2="58571"/>
                        <a14:foregroundMark x1="99263" y1="51429" x2="99263" y2="51429"/>
                        <a14:foregroundMark x1="99263" y1="44286" x2="99263" y2="44286"/>
                        <a14:foregroundMark x1="96501" y1="45714" x2="96501" y2="45714"/>
                        <a14:foregroundMark x1="97606" y1="7143" x2="97606" y2="7143"/>
                        <a14:foregroundMark x1="96869" y1="5714" x2="96869" y2="5714"/>
                        <a14:foregroundMark x1="98158" y1="4286" x2="98711" y2="4286"/>
                        <a14:foregroundMark x1="99079" y1="4286" x2="99079" y2="4286"/>
                        <a14:foregroundMark x1="91897" y1="61429" x2="91897" y2="61429"/>
                        <a14:foregroundMark x1="94843" y1="64286" x2="94843" y2="64286"/>
                        <a14:foregroundMark x1="96501" y1="57143" x2="97238" y2="58571"/>
                        <a14:foregroundMark x1="97606" y1="58571" x2="98158" y2="58571"/>
                        <a14:foregroundMark x1="93738" y1="67143" x2="93738" y2="67143"/>
                        <a14:foregroundMark x1="94475" y1="40000" x2="94475" y2="40000"/>
                        <a14:foregroundMark x1="93554" y1="40000" x2="93554" y2="40000"/>
                        <a14:foregroundMark x1="93370" y1="38571" x2="93370" y2="38571"/>
                        <a14:foregroundMark x1="92449" y1="32857" x2="92449" y2="32857"/>
                        <a14:foregroundMark x1="92081" y1="31429" x2="92081" y2="31429"/>
                        <a14:foregroundMark x1="93738" y1="25714" x2="93738" y2="25714"/>
                        <a14:foregroundMark x1="93738" y1="20000" x2="93738" y2="20000"/>
                        <a14:foregroundMark x1="92081" y1="18571" x2="92081" y2="18571"/>
                        <a14:foregroundMark x1="91160" y1="22857" x2="91160" y2="22857"/>
                        <a14:foregroundMark x1="91344" y1="24286" x2="91344" y2="24286"/>
                        <a14:foregroundMark x1="78453" y1="1429" x2="78453" y2="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52" t="2535" b="48478"/>
          <a:stretch/>
        </p:blipFill>
        <p:spPr bwMode="auto">
          <a:xfrm>
            <a:off x="5052151" y="29875"/>
            <a:ext cx="4091849" cy="5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" y="68871"/>
            <a:ext cx="2579397" cy="5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4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</a:gsLst>
            <a:lin ang="27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 userDrawn="1"/>
        </p:nvSpPr>
        <p:spPr bwMode="auto">
          <a:xfrm>
            <a:off x="-1117600" y="5765800"/>
            <a:ext cx="12366626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22000">
                <a:schemeClr val="tx2">
                  <a:lumMod val="75000"/>
                </a:schemeClr>
              </a:gs>
              <a:gs pos="88000">
                <a:schemeClr val="tx1">
                  <a:lumMod val="60000"/>
                  <a:lumOff val="40000"/>
                  <a:alpha val="24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 flipH="1">
            <a:off x="-892175" y="4930775"/>
            <a:ext cx="10331450" cy="12525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50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 flipV="1">
            <a:off x="-123825" y="5283200"/>
            <a:ext cx="9766300" cy="6556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60000"/>
              <a:lumOff val="4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 rot="21187137" flipH="1" flipV="1">
            <a:off x="-733425" y="4470400"/>
            <a:ext cx="10955338" cy="1409700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40000"/>
              <a:lumOff val="60000"/>
              <a:alpha val="5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6276975" y="4657725"/>
            <a:ext cx="1466850" cy="14668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990600" y="5962650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5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3990975" y="5048250"/>
            <a:ext cx="247650" cy="24765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48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2247900" y="5581650"/>
            <a:ext cx="381000" cy="381000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60000"/>
                  <a:lumOff val="40000"/>
                  <a:alpha val="4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7762875" y="6200775"/>
            <a:ext cx="285750" cy="285750"/>
          </a:xfrm>
          <a:prstGeom prst="ellipse">
            <a:avLst/>
          </a:prstGeom>
          <a:gradFill flip="none" rotWithShape="1">
            <a:gsLst>
              <a:gs pos="22000">
                <a:schemeClr val="accent5">
                  <a:alpha val="35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4762500" y="5400675"/>
            <a:ext cx="685800" cy="685800"/>
          </a:xfrm>
          <a:prstGeom prst="ellipse">
            <a:avLst/>
          </a:prstGeom>
          <a:gradFill flip="none" rotWithShape="1">
            <a:gsLst>
              <a:gs pos="22000">
                <a:schemeClr val="bg1">
                  <a:alpha val="26000"/>
                </a:schemeClr>
              </a:gs>
              <a:gs pos="88000">
                <a:schemeClr val="tx1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4210050"/>
            <a:ext cx="6381750" cy="10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2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4ECE3770-D1C2-4202-8AAB-C3C44E97A6AB}" type="slidenum">
              <a:rPr lang="en-US" sz="600">
                <a:solidFill>
                  <a:schemeClr val="bg1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847851"/>
            <a:ext cx="6371123" cy="2314574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36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image" Target="../media/image11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-1117600" y="6667500"/>
            <a:ext cx="12366625" cy="731838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6">
              <a:lumMod val="75000"/>
              <a:alpha val="3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88" y="43180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339850"/>
            <a:ext cx="85772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0825" y="6586538"/>
            <a:ext cx="34210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j-lt"/>
                <a:cs typeface="+mn-cs"/>
              </a:rPr>
              <a:t>© 2012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4463" y="6584950"/>
            <a:ext cx="8112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C0C0C0"/>
                </a:solidFill>
                <a:latin typeface="+mj-lt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40763" y="6580188"/>
            <a:ext cx="260350" cy="1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6181588C-1296-4D3D-8134-0DB5778582AA}" type="slidenum">
              <a:rPr lang="en-US" sz="600">
                <a:solidFill>
                  <a:srgbClr val="C0C0C0"/>
                </a:solidFill>
                <a:latin typeface="+mj-lt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dirty="0">
              <a:solidFill>
                <a:srgbClr val="C0C0C0"/>
              </a:solidFill>
              <a:latin typeface="+mj-lt"/>
              <a:cs typeface="+mn-cs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-1117600" y="6491288"/>
            <a:ext cx="12366625" cy="733425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20000"/>
              <a:lumOff val="80000"/>
              <a:alpha val="36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7"/>
          <p:cNvSpPr>
            <a:spLocks/>
          </p:cNvSpPr>
          <p:nvPr userDrawn="1"/>
        </p:nvSpPr>
        <p:spPr bwMode="auto">
          <a:xfrm flipH="1">
            <a:off x="-444500" y="5399088"/>
            <a:ext cx="11607800" cy="1254125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tx1">
              <a:lumMod val="20000"/>
              <a:lumOff val="80000"/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 flipV="1">
            <a:off x="0" y="5780088"/>
            <a:ext cx="9766300" cy="655637"/>
          </a:xfrm>
          <a:custGeom>
            <a:avLst/>
            <a:gdLst/>
            <a:ahLst/>
            <a:cxnLst>
              <a:cxn ang="0">
                <a:pos x="1522" y="0"/>
              </a:cxn>
              <a:cxn ang="0">
                <a:pos x="431" y="75"/>
              </a:cxn>
              <a:cxn ang="0">
                <a:pos x="19" y="141"/>
              </a:cxn>
              <a:cxn ang="0">
                <a:pos x="9" y="150"/>
              </a:cxn>
              <a:cxn ang="0">
                <a:pos x="9" y="150"/>
              </a:cxn>
              <a:cxn ang="0">
                <a:pos x="14" y="149"/>
              </a:cxn>
              <a:cxn ang="0">
                <a:pos x="1302" y="13"/>
              </a:cxn>
              <a:cxn ang="0">
                <a:pos x="1515" y="10"/>
              </a:cxn>
              <a:cxn ang="0">
                <a:pos x="1679" y="12"/>
              </a:cxn>
              <a:cxn ang="0">
                <a:pos x="2171" y="39"/>
              </a:cxn>
              <a:cxn ang="0">
                <a:pos x="2905" y="146"/>
              </a:cxn>
              <a:cxn ang="0">
                <a:pos x="3477" y="251"/>
              </a:cxn>
              <a:cxn ang="0">
                <a:pos x="3984" y="295"/>
              </a:cxn>
              <a:cxn ang="0">
                <a:pos x="4054" y="296"/>
              </a:cxn>
              <a:cxn ang="0">
                <a:pos x="4197" y="293"/>
              </a:cxn>
              <a:cxn ang="0">
                <a:pos x="4691" y="241"/>
              </a:cxn>
              <a:cxn ang="0">
                <a:pos x="4701" y="232"/>
              </a:cxn>
              <a:cxn ang="0">
                <a:pos x="4701" y="232"/>
              </a:cxn>
              <a:cxn ang="0">
                <a:pos x="4696" y="232"/>
              </a:cxn>
              <a:cxn ang="0">
                <a:pos x="4060" y="287"/>
              </a:cxn>
              <a:cxn ang="0">
                <a:pos x="4032" y="287"/>
              </a:cxn>
              <a:cxn ang="0">
                <a:pos x="3998" y="286"/>
              </a:cxn>
              <a:cxn ang="0">
                <a:pos x="3340" y="216"/>
              </a:cxn>
              <a:cxn ang="0">
                <a:pos x="2725" y="102"/>
              </a:cxn>
              <a:cxn ang="0">
                <a:pos x="1950" y="12"/>
              </a:cxn>
              <a:cxn ang="0">
                <a:pos x="1681" y="2"/>
              </a:cxn>
              <a:cxn ang="0">
                <a:pos x="1522" y="0"/>
              </a:cxn>
            </a:cxnLst>
            <a:rect l="0" t="0" r="r" b="b"/>
            <a:pathLst>
              <a:path w="4710" h="296">
                <a:moveTo>
                  <a:pt x="1522" y="0"/>
                </a:moveTo>
                <a:cubicBezTo>
                  <a:pt x="1157" y="0"/>
                  <a:pt x="792" y="26"/>
                  <a:pt x="431" y="75"/>
                </a:cubicBezTo>
                <a:cubicBezTo>
                  <a:pt x="293" y="94"/>
                  <a:pt x="156" y="117"/>
                  <a:pt x="19" y="141"/>
                </a:cubicBezTo>
                <a:cubicBezTo>
                  <a:pt x="11" y="142"/>
                  <a:pt x="0" y="149"/>
                  <a:pt x="9" y="150"/>
                </a:cubicBezTo>
                <a:cubicBezTo>
                  <a:pt x="9" y="150"/>
                  <a:pt x="9" y="150"/>
                  <a:pt x="9" y="150"/>
                </a:cubicBezTo>
                <a:cubicBezTo>
                  <a:pt x="10" y="150"/>
                  <a:pt x="12" y="149"/>
                  <a:pt x="14" y="149"/>
                </a:cubicBezTo>
                <a:cubicBezTo>
                  <a:pt x="441" y="75"/>
                  <a:pt x="869" y="24"/>
                  <a:pt x="1302" y="13"/>
                </a:cubicBezTo>
                <a:cubicBezTo>
                  <a:pt x="1373" y="11"/>
                  <a:pt x="1444" y="10"/>
                  <a:pt x="1515" y="10"/>
                </a:cubicBezTo>
                <a:cubicBezTo>
                  <a:pt x="1570" y="10"/>
                  <a:pt x="1624" y="11"/>
                  <a:pt x="1679" y="12"/>
                </a:cubicBezTo>
                <a:cubicBezTo>
                  <a:pt x="1843" y="15"/>
                  <a:pt x="2007" y="24"/>
                  <a:pt x="2171" y="39"/>
                </a:cubicBezTo>
                <a:cubicBezTo>
                  <a:pt x="2417" y="62"/>
                  <a:pt x="2662" y="101"/>
                  <a:pt x="2905" y="146"/>
                </a:cubicBezTo>
                <a:cubicBezTo>
                  <a:pt x="3095" y="182"/>
                  <a:pt x="3285" y="222"/>
                  <a:pt x="3477" y="251"/>
                </a:cubicBezTo>
                <a:cubicBezTo>
                  <a:pt x="3645" y="276"/>
                  <a:pt x="3815" y="292"/>
                  <a:pt x="3984" y="295"/>
                </a:cubicBezTo>
                <a:cubicBezTo>
                  <a:pt x="4007" y="296"/>
                  <a:pt x="4031" y="296"/>
                  <a:pt x="4054" y="296"/>
                </a:cubicBezTo>
                <a:cubicBezTo>
                  <a:pt x="4102" y="296"/>
                  <a:pt x="4149" y="295"/>
                  <a:pt x="4197" y="293"/>
                </a:cubicBezTo>
                <a:cubicBezTo>
                  <a:pt x="4362" y="285"/>
                  <a:pt x="4527" y="263"/>
                  <a:pt x="4691" y="241"/>
                </a:cubicBezTo>
                <a:cubicBezTo>
                  <a:pt x="4699" y="239"/>
                  <a:pt x="4710" y="232"/>
                  <a:pt x="4701" y="232"/>
                </a:cubicBezTo>
                <a:cubicBezTo>
                  <a:pt x="4701" y="232"/>
                  <a:pt x="4701" y="232"/>
                  <a:pt x="4701" y="232"/>
                </a:cubicBezTo>
                <a:cubicBezTo>
                  <a:pt x="4699" y="232"/>
                  <a:pt x="4698" y="232"/>
                  <a:pt x="4696" y="232"/>
                </a:cubicBezTo>
                <a:cubicBezTo>
                  <a:pt x="4485" y="262"/>
                  <a:pt x="4273" y="287"/>
                  <a:pt x="4060" y="287"/>
                </a:cubicBezTo>
                <a:cubicBezTo>
                  <a:pt x="4050" y="287"/>
                  <a:pt x="4041" y="287"/>
                  <a:pt x="4032" y="287"/>
                </a:cubicBezTo>
                <a:cubicBezTo>
                  <a:pt x="4021" y="287"/>
                  <a:pt x="4009" y="286"/>
                  <a:pt x="3998" y="286"/>
                </a:cubicBezTo>
                <a:cubicBezTo>
                  <a:pt x="3778" y="282"/>
                  <a:pt x="3558" y="255"/>
                  <a:pt x="3340" y="216"/>
                </a:cubicBezTo>
                <a:cubicBezTo>
                  <a:pt x="3135" y="179"/>
                  <a:pt x="2931" y="136"/>
                  <a:pt x="2725" y="102"/>
                </a:cubicBezTo>
                <a:cubicBezTo>
                  <a:pt x="2468" y="58"/>
                  <a:pt x="2210" y="27"/>
                  <a:pt x="1950" y="12"/>
                </a:cubicBezTo>
                <a:cubicBezTo>
                  <a:pt x="1860" y="7"/>
                  <a:pt x="1771" y="3"/>
                  <a:pt x="1681" y="2"/>
                </a:cubicBezTo>
                <a:cubicBezTo>
                  <a:pt x="1628" y="0"/>
                  <a:pt x="1575" y="0"/>
                  <a:pt x="1522" y="0"/>
                </a:cubicBezTo>
              </a:path>
            </a:pathLst>
          </a:custGeom>
          <a:solidFill>
            <a:schemeClr val="accent2">
              <a:lumMod val="20000"/>
              <a:lumOff val="80000"/>
              <a:alpha val="74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6" r:id="rId3"/>
    <p:sldLayoutId id="2147483967" r:id="rId4"/>
    <p:sldLayoutId id="2147483960" r:id="rId5"/>
    <p:sldLayoutId id="2147483971" r:id="rId6"/>
    <p:sldLayoutId id="2147483968" r:id="rId7"/>
    <p:sldLayoutId id="2147483961" r:id="rId8"/>
    <p:sldLayoutId id="2147483969" r:id="rId9"/>
    <p:sldLayoutId id="2147483970" r:id="rId10"/>
    <p:sldLayoutId id="2147483972" r:id="rId11"/>
    <p:sldLayoutId id="2147483974" r:id="rId12"/>
    <p:sldLayoutId id="2147484014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spc="-100" dirty="0">
          <a:solidFill>
            <a:srgbClr val="1F8BAE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1F8BAE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+mn-ea"/>
          <a:cs typeface="+mn-cs"/>
        </a:defRPr>
      </a:lvl1pPr>
      <a:lvl2pPr marL="4064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+mn-ea"/>
          <a:cs typeface="+mn-cs"/>
        </a:defRPr>
      </a:lvl3pPr>
      <a:lvl4pPr marL="688975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4pPr>
      <a:lvl5pPr marL="801688" algn="l" rtl="0" fontAlgn="base">
        <a:lnSpc>
          <a:spcPct val="95000"/>
        </a:lnSpc>
        <a:spcBef>
          <a:spcPts val="838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432215"/>
            <a:ext cx="8580924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9"/>
            <a:ext cx="8580924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7" y="6586250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smtClean="0">
                <a:solidFill>
                  <a:srgbClr val="C0C0C0"/>
                </a:solidFill>
                <a:latin typeface="Arial"/>
                <a:cs typeface="+mn-cs"/>
              </a:rPr>
              <a:t>© 2011 </a:t>
            </a:r>
            <a:r>
              <a:rPr lang="en-US" sz="600" dirty="0" smtClean="0">
                <a:solidFill>
                  <a:srgbClr val="C0C0C0"/>
                </a:solidFill>
                <a:latin typeface="Arial"/>
                <a:cs typeface="+mn-cs"/>
              </a:rPr>
              <a:t>Cisco and/or its affiliates. All rights reserved.</a:t>
            </a:r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4629" y="6584516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C0C0C0"/>
                </a:solidFill>
                <a:latin typeface="Arial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20941" y="6580412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Arial"/>
                <a:cs typeface="+mn-cs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600" dirty="0">
              <a:solidFill>
                <a:srgbClr val="C0C0C0"/>
              </a:solidFill>
              <a:latin typeface="Arial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6" cstate="print"/>
          <a:srcRect l="13776" t="55951" r="6504" b="43294"/>
          <a:stretch>
            <a:fillRect/>
          </a:stretch>
        </p:blipFill>
        <p:spPr bwMode="auto">
          <a:xfrm>
            <a:off x="333375" y="6381456"/>
            <a:ext cx="8477250" cy="16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  <p:sldLayoutId id="2147484002" r:id="rId25"/>
    <p:sldLayoutId id="2147484003" r:id="rId26"/>
    <p:sldLayoutId id="2147484004" r:id="rId27"/>
    <p:sldLayoutId id="2147484005" r:id="rId28"/>
    <p:sldLayoutId id="2147484006" r:id="rId29"/>
    <p:sldLayoutId id="2147484007" r:id="rId30"/>
    <p:sldLayoutId id="2147484008" r:id="rId31"/>
    <p:sldLayoutId id="2147484011" r:id="rId32"/>
    <p:sldLayoutId id="2147484012" r:id="rId33"/>
    <p:sldLayoutId id="2147484013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546568"/>
              </a:gs>
              <a:gs pos="44000">
                <a:srgbClr val="546568"/>
              </a:gs>
              <a:gs pos="100000">
                <a:srgbClr val="0070C0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0070C0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Relationship Id="rId9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662" y="385299"/>
            <a:ext cx="7599035" cy="2919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4800" dirty="0" smtClean="0"/>
              <a:t>Women in Business</a:t>
            </a:r>
            <a:endParaRPr sz="4800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74638" y="3593636"/>
            <a:ext cx="6211887" cy="384175"/>
          </a:xfrm>
        </p:spPr>
        <p:txBody>
          <a:bodyPr/>
          <a:lstStyle/>
          <a:p>
            <a:r>
              <a:rPr dirty="0" smtClean="0"/>
              <a:t>Achim Kaspar, CEO Cisco Austria</a:t>
            </a:r>
          </a:p>
        </p:txBody>
      </p:sp>
    </p:spTree>
    <p:extLst>
      <p:ext uri="{BB962C8B-B14F-4D97-AF65-F5344CB8AC3E}">
        <p14:creationId xmlns:p14="http://schemas.microsoft.com/office/powerpoint/2010/main" val="1543755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653" y="4635056"/>
            <a:ext cx="3086995" cy="1513489"/>
          </a:xfrm>
        </p:spPr>
        <p:txBody>
          <a:bodyPr/>
          <a:lstStyle/>
          <a:p>
            <a:r>
              <a:rPr lang="de-DE" dirty="0" smtClean="0"/>
              <a:t>„</a:t>
            </a:r>
            <a:r>
              <a:rPr lang="de-DE" b="1" dirty="0" smtClean="0"/>
              <a:t>Education is the most powerful weapon, which we can use to change the world.“ </a:t>
            </a:r>
          </a:p>
          <a:p>
            <a:r>
              <a:rPr lang="de-DE" dirty="0" smtClean="0"/>
              <a:t>Nelson Mandela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4669"/>
            <a:ext cx="9144000" cy="908720"/>
            <a:chOff x="0" y="0"/>
            <a:chExt cx="9144000" cy="9087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908720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100000">
                  <a:schemeClr val="accent3">
                    <a:lumMod val="75000"/>
                  </a:schemeClr>
                </a:gs>
                <a:gs pos="88000">
                  <a:schemeClr val="accent3">
                    <a:lumMod val="7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" y="200025"/>
              <a:ext cx="3431920" cy="56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6"/>
          <a:stretch/>
        </p:blipFill>
        <p:spPr bwMode="auto">
          <a:xfrm>
            <a:off x="0" y="953388"/>
            <a:ext cx="9144000" cy="25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237744" y="3515696"/>
            <a:ext cx="8755128" cy="868087"/>
          </a:xfrm>
        </p:spPr>
        <p:txBody>
          <a:bodyPr/>
          <a:lstStyle/>
          <a:p>
            <a:r>
              <a:rPr lang="en-US" sz="4400" b="1" dirty="0" smtClean="0"/>
              <a:t>15 </a:t>
            </a:r>
            <a:r>
              <a:rPr lang="en-US" sz="4400" b="1" dirty="0" err="1" smtClean="0"/>
              <a:t>Jahre</a:t>
            </a:r>
            <a:r>
              <a:rPr lang="en-US" sz="4400" b="1" dirty="0" smtClean="0"/>
              <a:t> Networking Academy 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81558291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2356" y="465600"/>
            <a:ext cx="8497639" cy="108012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es-MX" sz="3200" smtClean="0"/>
              <a:t>Networking Academy Programm</a:t>
            </a:r>
            <a:endParaRPr lang="es-MX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821179"/>
            <a:ext cx="5040560" cy="35718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>
                <a:solidFill>
                  <a:schemeClr val="bg1"/>
                </a:solidFill>
              </a:rPr>
              <a:t>Weltweites Ausbildungsprogramm im Bereich Netzwerktechnologie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Multimediale E-Learning Einheiten, Simulations-software,… unterst</a:t>
            </a:r>
            <a:r>
              <a:rPr lang="de-DE" sz="2400" dirty="0" smtClean="0">
                <a:solidFill>
                  <a:schemeClr val="bg1"/>
                </a:solidFill>
                <a:cs typeface="Arial" pitchFamily="34" charset="0"/>
              </a:rPr>
              <a:t>ü</a:t>
            </a:r>
            <a:r>
              <a:rPr lang="de-DE" sz="2400" dirty="0" smtClean="0">
                <a:solidFill>
                  <a:schemeClr val="bg1"/>
                </a:solidFill>
              </a:rPr>
              <a:t>tzt Blended Learning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In Public Private Partnership mit non profit u. staatlich anerkannten Bildungseinrichtungen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LAD00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614" y="1484003"/>
            <a:ext cx="2704530" cy="2163624"/>
          </a:xfrm>
          <a:prstGeom prst="rect">
            <a:avLst/>
          </a:prstGeom>
          <a:noFill/>
        </p:spPr>
      </p:pic>
      <p:pic>
        <p:nvPicPr>
          <p:cNvPr id="7" name="Picture 4" descr="MAE00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752" y="3736418"/>
            <a:ext cx="2755392" cy="261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7904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4036"/>
          <a:stretch/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Cisco </a:t>
            </a:r>
            <a:r>
              <a:rPr lang="en-US" dirty="0"/>
              <a:t>Networking Academy</a:t>
            </a: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76200" y="4191000"/>
            <a:ext cx="8839200" cy="1931987"/>
          </a:xfrm>
          <a:custGeom>
            <a:avLst/>
            <a:gdLst>
              <a:gd name="T0" fmla="*/ 2712 w 2736"/>
              <a:gd name="T1" fmla="*/ 8 h 598"/>
              <a:gd name="T2" fmla="*/ 2493 w 2736"/>
              <a:gd name="T3" fmla="*/ 0 h 598"/>
              <a:gd name="T4" fmla="*/ 2117 w 2736"/>
              <a:gd name="T5" fmla="*/ 27 h 598"/>
              <a:gd name="T6" fmla="*/ 1728 w 2736"/>
              <a:gd name="T7" fmla="*/ 114 h 598"/>
              <a:gd name="T8" fmla="*/ 1517 w 2736"/>
              <a:gd name="T9" fmla="*/ 179 h 598"/>
              <a:gd name="T10" fmla="*/ 1303 w 2736"/>
              <a:gd name="T11" fmla="*/ 254 h 598"/>
              <a:gd name="T12" fmla="*/ 959 w 2736"/>
              <a:gd name="T13" fmla="*/ 388 h 598"/>
              <a:gd name="T14" fmla="*/ 517 w 2736"/>
              <a:gd name="T15" fmla="*/ 532 h 598"/>
              <a:gd name="T16" fmla="*/ 110 w 2736"/>
              <a:gd name="T17" fmla="*/ 577 h 598"/>
              <a:gd name="T18" fmla="*/ 0 w 2736"/>
              <a:gd name="T19" fmla="*/ 573 h 598"/>
              <a:gd name="T20" fmla="*/ 0 w 2736"/>
              <a:gd name="T21" fmla="*/ 596 h 598"/>
              <a:gd name="T22" fmla="*/ 82 w 2736"/>
              <a:gd name="T23" fmla="*/ 598 h 598"/>
              <a:gd name="T24" fmla="*/ 350 w 2736"/>
              <a:gd name="T25" fmla="*/ 579 h 598"/>
              <a:gd name="T26" fmla="*/ 1228 w 2736"/>
              <a:gd name="T27" fmla="*/ 299 h 598"/>
              <a:gd name="T28" fmla="*/ 1238 w 2736"/>
              <a:gd name="T29" fmla="*/ 296 h 598"/>
              <a:gd name="T30" fmla="*/ 1240 w 2736"/>
              <a:gd name="T31" fmla="*/ 295 h 598"/>
              <a:gd name="T32" fmla="*/ 1276 w 2736"/>
              <a:gd name="T33" fmla="*/ 281 h 598"/>
              <a:gd name="T34" fmla="*/ 1343 w 2736"/>
              <a:gd name="T35" fmla="*/ 256 h 598"/>
              <a:gd name="T36" fmla="*/ 1728 w 2736"/>
              <a:gd name="T37" fmla="*/ 132 h 598"/>
              <a:gd name="T38" fmla="*/ 2473 w 2736"/>
              <a:gd name="T39" fmla="*/ 21 h 598"/>
              <a:gd name="T40" fmla="*/ 2551 w 2736"/>
              <a:gd name="T41" fmla="*/ 23 h 598"/>
              <a:gd name="T42" fmla="*/ 2736 w 2736"/>
              <a:gd name="T43" fmla="*/ 34 h 598"/>
              <a:gd name="T44" fmla="*/ 2736 w 2736"/>
              <a:gd name="T45" fmla="*/ 10 h 598"/>
              <a:gd name="T46" fmla="*/ 2712 w 2736"/>
              <a:gd name="T47" fmla="*/ 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6" h="598">
                <a:moveTo>
                  <a:pt x="2712" y="8"/>
                </a:moveTo>
                <a:cubicBezTo>
                  <a:pt x="2639" y="3"/>
                  <a:pt x="2566" y="0"/>
                  <a:pt x="2493" y="0"/>
                </a:cubicBezTo>
                <a:cubicBezTo>
                  <a:pt x="2368" y="0"/>
                  <a:pt x="2242" y="8"/>
                  <a:pt x="2117" y="27"/>
                </a:cubicBezTo>
                <a:cubicBezTo>
                  <a:pt x="1987" y="47"/>
                  <a:pt x="1857" y="77"/>
                  <a:pt x="1728" y="114"/>
                </a:cubicBezTo>
                <a:cubicBezTo>
                  <a:pt x="1658" y="134"/>
                  <a:pt x="1587" y="156"/>
                  <a:pt x="1517" y="179"/>
                </a:cubicBezTo>
                <a:cubicBezTo>
                  <a:pt x="1458" y="198"/>
                  <a:pt x="1361" y="233"/>
                  <a:pt x="1303" y="254"/>
                </a:cubicBezTo>
                <a:cubicBezTo>
                  <a:pt x="1188" y="297"/>
                  <a:pt x="1073" y="342"/>
                  <a:pt x="959" y="388"/>
                </a:cubicBezTo>
                <a:cubicBezTo>
                  <a:pt x="812" y="445"/>
                  <a:pt x="666" y="501"/>
                  <a:pt x="517" y="532"/>
                </a:cubicBezTo>
                <a:cubicBezTo>
                  <a:pt x="382" y="561"/>
                  <a:pt x="246" y="577"/>
                  <a:pt x="110" y="577"/>
                </a:cubicBezTo>
                <a:cubicBezTo>
                  <a:pt x="73" y="577"/>
                  <a:pt x="37" y="576"/>
                  <a:pt x="0" y="573"/>
                </a:cubicBezTo>
                <a:cubicBezTo>
                  <a:pt x="0" y="596"/>
                  <a:pt x="0" y="596"/>
                  <a:pt x="0" y="596"/>
                </a:cubicBezTo>
                <a:cubicBezTo>
                  <a:pt x="28" y="597"/>
                  <a:pt x="55" y="598"/>
                  <a:pt x="82" y="598"/>
                </a:cubicBezTo>
                <a:cubicBezTo>
                  <a:pt x="172" y="598"/>
                  <a:pt x="261" y="591"/>
                  <a:pt x="350" y="579"/>
                </a:cubicBezTo>
                <a:cubicBezTo>
                  <a:pt x="646" y="541"/>
                  <a:pt x="939" y="410"/>
                  <a:pt x="1228" y="299"/>
                </a:cubicBezTo>
                <a:cubicBezTo>
                  <a:pt x="1232" y="298"/>
                  <a:pt x="1235" y="297"/>
                  <a:pt x="1238" y="296"/>
                </a:cubicBezTo>
                <a:cubicBezTo>
                  <a:pt x="1238" y="295"/>
                  <a:pt x="1239" y="295"/>
                  <a:pt x="1240" y="295"/>
                </a:cubicBezTo>
                <a:cubicBezTo>
                  <a:pt x="1252" y="290"/>
                  <a:pt x="1264" y="286"/>
                  <a:pt x="1276" y="281"/>
                </a:cubicBezTo>
                <a:cubicBezTo>
                  <a:pt x="1343" y="256"/>
                  <a:pt x="1343" y="256"/>
                  <a:pt x="1343" y="256"/>
                </a:cubicBezTo>
                <a:cubicBezTo>
                  <a:pt x="1471" y="210"/>
                  <a:pt x="1599" y="168"/>
                  <a:pt x="1728" y="132"/>
                </a:cubicBezTo>
                <a:cubicBezTo>
                  <a:pt x="1975" y="64"/>
                  <a:pt x="2223" y="21"/>
                  <a:pt x="2473" y="21"/>
                </a:cubicBezTo>
                <a:cubicBezTo>
                  <a:pt x="2499" y="21"/>
                  <a:pt x="2525" y="22"/>
                  <a:pt x="2551" y="23"/>
                </a:cubicBezTo>
                <a:cubicBezTo>
                  <a:pt x="2613" y="25"/>
                  <a:pt x="2674" y="29"/>
                  <a:pt x="2736" y="34"/>
                </a:cubicBezTo>
                <a:cubicBezTo>
                  <a:pt x="2736" y="10"/>
                  <a:pt x="2736" y="10"/>
                  <a:pt x="2736" y="10"/>
                </a:cubicBezTo>
                <a:cubicBezTo>
                  <a:pt x="2728" y="9"/>
                  <a:pt x="2720" y="9"/>
                  <a:pt x="2712" y="8"/>
                </a:cubicBezTo>
                <a:close/>
              </a:path>
            </a:pathLst>
          </a:custGeom>
          <a:solidFill>
            <a:srgbClr val="D0D4D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9"/>
          <p:cNvSpPr>
            <a:spLocks noChangeArrowheads="1"/>
          </p:cNvSpPr>
          <p:nvPr/>
        </p:nvSpPr>
        <p:spPr bwMode="auto">
          <a:xfrm>
            <a:off x="4343400" y="0"/>
            <a:ext cx="4800600" cy="6861844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Cisco CSR   What do you add to the equation?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C1B-AE64-49FF-8D94-2EB263819E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99864"/>
            <a:ext cx="406400" cy="749300"/>
          </a:xfrm>
          <a:prstGeom prst="rect">
            <a:avLst/>
          </a:prstGeom>
        </p:spPr>
      </p:pic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"/>
              <a:gd name="T1" fmla="*/ 0 h 2160"/>
              <a:gd name="T2" fmla="*/ 0 w 2880"/>
              <a:gd name="T3" fmla="*/ 2160 h 2160"/>
              <a:gd name="T4" fmla="*/ 2880 w 2880"/>
              <a:gd name="T5" fmla="*/ 2160 h 2160"/>
              <a:gd name="T6" fmla="*/ 2880 w 2880"/>
              <a:gd name="T7" fmla="*/ 0 h 2160"/>
              <a:gd name="T8" fmla="*/ 0 w 2880"/>
              <a:gd name="T9" fmla="*/ 0 h 2160"/>
              <a:gd name="T10" fmla="*/ 2810 w 2880"/>
              <a:gd name="T11" fmla="*/ 1998 h 2160"/>
              <a:gd name="T12" fmla="*/ 2774 w 2880"/>
              <a:gd name="T13" fmla="*/ 2035 h 2160"/>
              <a:gd name="T14" fmla="*/ 104 w 2880"/>
              <a:gd name="T15" fmla="*/ 2035 h 2160"/>
              <a:gd name="T16" fmla="*/ 68 w 2880"/>
              <a:gd name="T17" fmla="*/ 1998 h 2160"/>
              <a:gd name="T18" fmla="*/ 68 w 2880"/>
              <a:gd name="T19" fmla="*/ 104 h 2160"/>
              <a:gd name="T20" fmla="*/ 104 w 2880"/>
              <a:gd name="T21" fmla="*/ 68 h 2160"/>
              <a:gd name="T22" fmla="*/ 2774 w 2880"/>
              <a:gd name="T23" fmla="*/ 68 h 2160"/>
              <a:gd name="T24" fmla="*/ 2810 w 2880"/>
              <a:gd name="T25" fmla="*/ 104 h 2160"/>
              <a:gd name="T26" fmla="*/ 2810 w 2880"/>
              <a:gd name="T27" fmla="*/ 19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2880" y="2160"/>
                  <a:pt x="2880" y="2160"/>
                  <a:pt x="2880" y="2160"/>
                </a:cubicBezTo>
                <a:cubicBezTo>
                  <a:pt x="2880" y="0"/>
                  <a:pt x="2880" y="0"/>
                  <a:pt x="2880" y="0"/>
                </a:cubicBezTo>
                <a:lnTo>
                  <a:pt x="0" y="0"/>
                </a:lnTo>
                <a:close/>
                <a:moveTo>
                  <a:pt x="2810" y="1998"/>
                </a:moveTo>
                <a:cubicBezTo>
                  <a:pt x="2810" y="2035"/>
                  <a:pt x="2774" y="2035"/>
                  <a:pt x="2774" y="2035"/>
                </a:cubicBezTo>
                <a:cubicBezTo>
                  <a:pt x="104" y="2035"/>
                  <a:pt x="104" y="2035"/>
                  <a:pt x="104" y="2035"/>
                </a:cubicBezTo>
                <a:cubicBezTo>
                  <a:pt x="68" y="2035"/>
                  <a:pt x="68" y="1998"/>
                  <a:pt x="68" y="1998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68"/>
                  <a:pt x="104" y="68"/>
                  <a:pt x="104" y="68"/>
                </a:cubicBezTo>
                <a:cubicBezTo>
                  <a:pt x="2774" y="68"/>
                  <a:pt x="2774" y="68"/>
                  <a:pt x="2774" y="68"/>
                </a:cubicBezTo>
                <a:cubicBezTo>
                  <a:pt x="2810" y="68"/>
                  <a:pt x="2810" y="104"/>
                  <a:pt x="2810" y="104"/>
                </a:cubicBezTo>
                <a:lnTo>
                  <a:pt x="2810" y="1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97" y="4794600"/>
            <a:ext cx="562304" cy="612734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813930"/>
            <a:ext cx="3227629" cy="11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4201" y="228600"/>
            <a:ext cx="5999270" cy="5470119"/>
            <a:chOff x="4341085" y="914400"/>
            <a:chExt cx="4782385" cy="4493312"/>
          </a:xfrm>
        </p:grpSpPr>
        <p:sp>
          <p:nvSpPr>
            <p:cNvPr id="13" name="Rectangle 12"/>
            <p:cNvSpPr/>
            <p:nvPr/>
          </p:nvSpPr>
          <p:spPr>
            <a:xfrm>
              <a:off x="5179285" y="914400"/>
              <a:ext cx="335015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>
                      <a:alpha val="82000"/>
                    </a:schemeClr>
                  </a:solidFill>
                </a:rPr>
                <a:t>10,000 Academies</a:t>
              </a:r>
            </a:p>
            <a:p>
              <a:pPr algn="ctr"/>
              <a:r>
                <a:rPr lang="en-US" sz="2000" dirty="0" smtClean="0">
                  <a:solidFill>
                    <a:schemeClr val="bg1">
                      <a:alpha val="82000"/>
                    </a:schemeClr>
                  </a:solidFill>
                </a:rPr>
                <a:t>165 Countries</a:t>
              </a:r>
              <a:endParaRPr lang="en-US" sz="200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5085" y="4292768"/>
              <a:ext cx="2057400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alpha val="82000"/>
                    </a:schemeClr>
                  </a:solidFill>
                </a:rPr>
                <a:t>STUDENTS BY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alpha val="82000"/>
                    </a:schemeClr>
                  </a:solidFill>
                </a:rPr>
                <a:t>REGION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alpha val="82000"/>
                    </a:schemeClr>
                  </a:solidFill>
                </a:rPr>
                <a:t>1 Million Worldwide</a:t>
              </a:r>
              <a:endParaRPr lang="en-US" sz="105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pic>
          <p:nvPicPr>
            <p:cNvPr id="18" name="Picture 17" descr="netacad_ppt_xaddr_blnk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07"/>
            <a:stretch/>
          </p:blipFill>
          <p:spPr>
            <a:xfrm>
              <a:off x="4341085" y="1715650"/>
              <a:ext cx="4782385" cy="278707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062947" y="2539182"/>
              <a:ext cx="3558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169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1061" y="2539182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16%</a:t>
              </a:r>
              <a:endParaRPr lang="en-US" sz="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88261" y="3472424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18%</a:t>
              </a:r>
              <a:endParaRPr lang="en-US" sz="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19315" y="3472424"/>
              <a:ext cx="3558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184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37109" y="5038380"/>
              <a:ext cx="7750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100%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42067" y="2016430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19%</a:t>
              </a:r>
              <a:endParaRPr lang="en-US" sz="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70667" y="2008236"/>
              <a:ext cx="3642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199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03285" y="230238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8%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31885" y="2302388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82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87679" y="271861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7%</a:t>
              </a:r>
              <a:endParaRPr lang="en-US" sz="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08085" y="2718618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69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58297" y="3303636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5%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78703" y="3303636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50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642267" y="195661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2%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70867" y="1956618"/>
              <a:ext cx="3000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25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4073" y="2566218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7%</a:t>
              </a:r>
              <a:endParaRPr lang="en-US" sz="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54479" y="2566218"/>
              <a:ext cx="29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67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78903" y="2767782"/>
              <a:ext cx="3329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1%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32085" y="2759588"/>
              <a:ext cx="2417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111444" y="3546501"/>
              <a:ext cx="3900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/>
                <a:t>18%</a:t>
              </a:r>
              <a:endParaRPr lang="en-US" sz="8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38715" y="3545966"/>
              <a:ext cx="3558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176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gallery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8426" r="12158"/>
          <a:stretch/>
        </p:blipFill>
        <p:spPr>
          <a:xfrm flipH="1">
            <a:off x="138544" y="72377"/>
            <a:ext cx="8913091" cy="64753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Cisco Networking </a:t>
            </a:r>
            <a:r>
              <a:rPr lang="en-US" sz="1800" b="1" dirty="0"/>
              <a:t>Academy</a:t>
            </a:r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76200" y="4191000"/>
            <a:ext cx="8839200" cy="1931987"/>
          </a:xfrm>
          <a:custGeom>
            <a:avLst/>
            <a:gdLst>
              <a:gd name="T0" fmla="*/ 2712 w 2736"/>
              <a:gd name="T1" fmla="*/ 8 h 598"/>
              <a:gd name="T2" fmla="*/ 2493 w 2736"/>
              <a:gd name="T3" fmla="*/ 0 h 598"/>
              <a:gd name="T4" fmla="*/ 2117 w 2736"/>
              <a:gd name="T5" fmla="*/ 27 h 598"/>
              <a:gd name="T6" fmla="*/ 1728 w 2736"/>
              <a:gd name="T7" fmla="*/ 114 h 598"/>
              <a:gd name="T8" fmla="*/ 1517 w 2736"/>
              <a:gd name="T9" fmla="*/ 179 h 598"/>
              <a:gd name="T10" fmla="*/ 1303 w 2736"/>
              <a:gd name="T11" fmla="*/ 254 h 598"/>
              <a:gd name="T12" fmla="*/ 959 w 2736"/>
              <a:gd name="T13" fmla="*/ 388 h 598"/>
              <a:gd name="T14" fmla="*/ 517 w 2736"/>
              <a:gd name="T15" fmla="*/ 532 h 598"/>
              <a:gd name="T16" fmla="*/ 110 w 2736"/>
              <a:gd name="T17" fmla="*/ 577 h 598"/>
              <a:gd name="T18" fmla="*/ 0 w 2736"/>
              <a:gd name="T19" fmla="*/ 573 h 598"/>
              <a:gd name="T20" fmla="*/ 0 w 2736"/>
              <a:gd name="T21" fmla="*/ 596 h 598"/>
              <a:gd name="T22" fmla="*/ 82 w 2736"/>
              <a:gd name="T23" fmla="*/ 598 h 598"/>
              <a:gd name="T24" fmla="*/ 350 w 2736"/>
              <a:gd name="T25" fmla="*/ 579 h 598"/>
              <a:gd name="T26" fmla="*/ 1228 w 2736"/>
              <a:gd name="T27" fmla="*/ 299 h 598"/>
              <a:gd name="T28" fmla="*/ 1238 w 2736"/>
              <a:gd name="T29" fmla="*/ 296 h 598"/>
              <a:gd name="T30" fmla="*/ 1240 w 2736"/>
              <a:gd name="T31" fmla="*/ 295 h 598"/>
              <a:gd name="T32" fmla="*/ 1276 w 2736"/>
              <a:gd name="T33" fmla="*/ 281 h 598"/>
              <a:gd name="T34" fmla="*/ 1343 w 2736"/>
              <a:gd name="T35" fmla="*/ 256 h 598"/>
              <a:gd name="T36" fmla="*/ 1728 w 2736"/>
              <a:gd name="T37" fmla="*/ 132 h 598"/>
              <a:gd name="T38" fmla="*/ 2473 w 2736"/>
              <a:gd name="T39" fmla="*/ 21 h 598"/>
              <a:gd name="T40" fmla="*/ 2551 w 2736"/>
              <a:gd name="T41" fmla="*/ 23 h 598"/>
              <a:gd name="T42" fmla="*/ 2736 w 2736"/>
              <a:gd name="T43" fmla="*/ 34 h 598"/>
              <a:gd name="T44" fmla="*/ 2736 w 2736"/>
              <a:gd name="T45" fmla="*/ 10 h 598"/>
              <a:gd name="T46" fmla="*/ 2712 w 2736"/>
              <a:gd name="T47" fmla="*/ 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36" h="598">
                <a:moveTo>
                  <a:pt x="2712" y="8"/>
                </a:moveTo>
                <a:cubicBezTo>
                  <a:pt x="2639" y="3"/>
                  <a:pt x="2566" y="0"/>
                  <a:pt x="2493" y="0"/>
                </a:cubicBezTo>
                <a:cubicBezTo>
                  <a:pt x="2368" y="0"/>
                  <a:pt x="2242" y="8"/>
                  <a:pt x="2117" y="27"/>
                </a:cubicBezTo>
                <a:cubicBezTo>
                  <a:pt x="1987" y="47"/>
                  <a:pt x="1857" y="77"/>
                  <a:pt x="1728" y="114"/>
                </a:cubicBezTo>
                <a:cubicBezTo>
                  <a:pt x="1658" y="134"/>
                  <a:pt x="1587" y="156"/>
                  <a:pt x="1517" y="179"/>
                </a:cubicBezTo>
                <a:cubicBezTo>
                  <a:pt x="1458" y="198"/>
                  <a:pt x="1361" y="233"/>
                  <a:pt x="1303" y="254"/>
                </a:cubicBezTo>
                <a:cubicBezTo>
                  <a:pt x="1188" y="297"/>
                  <a:pt x="1073" y="342"/>
                  <a:pt x="959" y="388"/>
                </a:cubicBezTo>
                <a:cubicBezTo>
                  <a:pt x="812" y="445"/>
                  <a:pt x="666" y="501"/>
                  <a:pt x="517" y="532"/>
                </a:cubicBezTo>
                <a:cubicBezTo>
                  <a:pt x="382" y="561"/>
                  <a:pt x="246" y="577"/>
                  <a:pt x="110" y="577"/>
                </a:cubicBezTo>
                <a:cubicBezTo>
                  <a:pt x="73" y="577"/>
                  <a:pt x="37" y="576"/>
                  <a:pt x="0" y="573"/>
                </a:cubicBezTo>
                <a:cubicBezTo>
                  <a:pt x="0" y="596"/>
                  <a:pt x="0" y="596"/>
                  <a:pt x="0" y="596"/>
                </a:cubicBezTo>
                <a:cubicBezTo>
                  <a:pt x="28" y="597"/>
                  <a:pt x="55" y="598"/>
                  <a:pt x="82" y="598"/>
                </a:cubicBezTo>
                <a:cubicBezTo>
                  <a:pt x="172" y="598"/>
                  <a:pt x="261" y="591"/>
                  <a:pt x="350" y="579"/>
                </a:cubicBezTo>
                <a:cubicBezTo>
                  <a:pt x="646" y="541"/>
                  <a:pt x="939" y="410"/>
                  <a:pt x="1228" y="299"/>
                </a:cubicBezTo>
                <a:cubicBezTo>
                  <a:pt x="1232" y="298"/>
                  <a:pt x="1235" y="297"/>
                  <a:pt x="1238" y="296"/>
                </a:cubicBezTo>
                <a:cubicBezTo>
                  <a:pt x="1238" y="295"/>
                  <a:pt x="1239" y="295"/>
                  <a:pt x="1240" y="295"/>
                </a:cubicBezTo>
                <a:cubicBezTo>
                  <a:pt x="1252" y="290"/>
                  <a:pt x="1264" y="286"/>
                  <a:pt x="1276" y="281"/>
                </a:cubicBezTo>
                <a:cubicBezTo>
                  <a:pt x="1343" y="256"/>
                  <a:pt x="1343" y="256"/>
                  <a:pt x="1343" y="256"/>
                </a:cubicBezTo>
                <a:cubicBezTo>
                  <a:pt x="1471" y="210"/>
                  <a:pt x="1599" y="168"/>
                  <a:pt x="1728" y="132"/>
                </a:cubicBezTo>
                <a:cubicBezTo>
                  <a:pt x="1975" y="64"/>
                  <a:pt x="2223" y="21"/>
                  <a:pt x="2473" y="21"/>
                </a:cubicBezTo>
                <a:cubicBezTo>
                  <a:pt x="2499" y="21"/>
                  <a:pt x="2525" y="22"/>
                  <a:pt x="2551" y="23"/>
                </a:cubicBezTo>
                <a:cubicBezTo>
                  <a:pt x="2613" y="25"/>
                  <a:pt x="2674" y="29"/>
                  <a:pt x="2736" y="34"/>
                </a:cubicBezTo>
                <a:cubicBezTo>
                  <a:pt x="2736" y="10"/>
                  <a:pt x="2736" y="10"/>
                  <a:pt x="2736" y="10"/>
                </a:cubicBezTo>
                <a:cubicBezTo>
                  <a:pt x="2728" y="9"/>
                  <a:pt x="2720" y="9"/>
                  <a:pt x="2712" y="8"/>
                </a:cubicBezTo>
                <a:close/>
              </a:path>
            </a:pathLst>
          </a:custGeom>
          <a:solidFill>
            <a:srgbClr val="D0D4D8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09"/>
          <p:cNvSpPr>
            <a:spLocks noChangeArrowheads="1"/>
          </p:cNvSpPr>
          <p:nvPr/>
        </p:nvSpPr>
        <p:spPr bwMode="auto">
          <a:xfrm>
            <a:off x="4648200" y="152400"/>
            <a:ext cx="4495800" cy="6404644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Cisco CSR   What do you add to the equation?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7C1B-AE64-49FF-8D94-2EB263819E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99864"/>
            <a:ext cx="406400" cy="749300"/>
          </a:xfrm>
          <a:prstGeom prst="rect">
            <a:avLst/>
          </a:prstGeom>
        </p:spPr>
      </p:pic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0 w 2880"/>
              <a:gd name="T1" fmla="*/ 0 h 2160"/>
              <a:gd name="T2" fmla="*/ 0 w 2880"/>
              <a:gd name="T3" fmla="*/ 2160 h 2160"/>
              <a:gd name="T4" fmla="*/ 2880 w 2880"/>
              <a:gd name="T5" fmla="*/ 2160 h 2160"/>
              <a:gd name="T6" fmla="*/ 2880 w 2880"/>
              <a:gd name="T7" fmla="*/ 0 h 2160"/>
              <a:gd name="T8" fmla="*/ 0 w 2880"/>
              <a:gd name="T9" fmla="*/ 0 h 2160"/>
              <a:gd name="T10" fmla="*/ 2810 w 2880"/>
              <a:gd name="T11" fmla="*/ 1998 h 2160"/>
              <a:gd name="T12" fmla="*/ 2774 w 2880"/>
              <a:gd name="T13" fmla="*/ 2035 h 2160"/>
              <a:gd name="T14" fmla="*/ 104 w 2880"/>
              <a:gd name="T15" fmla="*/ 2035 h 2160"/>
              <a:gd name="T16" fmla="*/ 68 w 2880"/>
              <a:gd name="T17" fmla="*/ 1998 h 2160"/>
              <a:gd name="T18" fmla="*/ 68 w 2880"/>
              <a:gd name="T19" fmla="*/ 104 h 2160"/>
              <a:gd name="T20" fmla="*/ 104 w 2880"/>
              <a:gd name="T21" fmla="*/ 68 h 2160"/>
              <a:gd name="T22" fmla="*/ 2774 w 2880"/>
              <a:gd name="T23" fmla="*/ 68 h 2160"/>
              <a:gd name="T24" fmla="*/ 2810 w 2880"/>
              <a:gd name="T25" fmla="*/ 104 h 2160"/>
              <a:gd name="T26" fmla="*/ 2810 w 2880"/>
              <a:gd name="T27" fmla="*/ 19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2880" y="2160"/>
                  <a:pt x="2880" y="2160"/>
                  <a:pt x="2880" y="2160"/>
                </a:cubicBezTo>
                <a:cubicBezTo>
                  <a:pt x="2880" y="0"/>
                  <a:pt x="2880" y="0"/>
                  <a:pt x="2880" y="0"/>
                </a:cubicBezTo>
                <a:lnTo>
                  <a:pt x="0" y="0"/>
                </a:lnTo>
                <a:close/>
                <a:moveTo>
                  <a:pt x="2810" y="1998"/>
                </a:moveTo>
                <a:cubicBezTo>
                  <a:pt x="2810" y="2035"/>
                  <a:pt x="2774" y="2035"/>
                  <a:pt x="2774" y="2035"/>
                </a:cubicBezTo>
                <a:cubicBezTo>
                  <a:pt x="104" y="2035"/>
                  <a:pt x="104" y="2035"/>
                  <a:pt x="104" y="2035"/>
                </a:cubicBezTo>
                <a:cubicBezTo>
                  <a:pt x="68" y="2035"/>
                  <a:pt x="68" y="1998"/>
                  <a:pt x="68" y="1998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68"/>
                  <a:pt x="104" y="68"/>
                  <a:pt x="104" y="68"/>
                </a:cubicBezTo>
                <a:cubicBezTo>
                  <a:pt x="2774" y="68"/>
                  <a:pt x="2774" y="68"/>
                  <a:pt x="2774" y="68"/>
                </a:cubicBezTo>
                <a:cubicBezTo>
                  <a:pt x="2810" y="68"/>
                  <a:pt x="2810" y="104"/>
                  <a:pt x="2810" y="104"/>
                </a:cubicBezTo>
                <a:lnTo>
                  <a:pt x="2810" y="1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43" y="4648202"/>
            <a:ext cx="562304" cy="612734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46" y="4667532"/>
            <a:ext cx="3227629" cy="11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64338" y="326341"/>
            <a:ext cx="5029916" cy="6027478"/>
            <a:chOff x="3732697" y="296984"/>
            <a:chExt cx="5029916" cy="6027478"/>
          </a:xfrm>
        </p:grpSpPr>
        <p:pic>
          <p:nvPicPr>
            <p:cNvPr id="42" name="Picture 41" descr="netacadmetrics_iconsxx_grey_blu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4296" b="14210"/>
            <a:stretch/>
          </p:blipFill>
          <p:spPr>
            <a:xfrm>
              <a:off x="3732697" y="296984"/>
              <a:ext cx="1128195" cy="243805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4513" y="3556000"/>
              <a:ext cx="38100" cy="381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24513" y="3556000"/>
              <a:ext cx="38100" cy="381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151580" y="509769"/>
              <a:ext cx="2708727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>
                  <a:solidFill>
                    <a:schemeClr val="bg1">
                      <a:alpha val="82000"/>
                    </a:schemeClr>
                  </a:solidFill>
                </a:rPr>
                <a:t>4+ Million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13479" y="819807"/>
              <a:ext cx="228600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aseline="30000" dirty="0">
                  <a:solidFill>
                    <a:schemeClr val="bg1">
                      <a:alpha val="82000"/>
                    </a:schemeClr>
                  </a:solidFill>
                </a:rPr>
                <a:t>students since inception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13480" y="1279181"/>
              <a:ext cx="333163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 smtClean="0">
                  <a:solidFill>
                    <a:schemeClr val="bg1">
                      <a:alpha val="82000"/>
                    </a:schemeClr>
                  </a:solidFill>
                </a:rPr>
                <a:t>350,000+</a:t>
              </a:r>
              <a:endParaRPr lang="en-US" sz="4000" baseline="3000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51580" y="1633124"/>
              <a:ext cx="266700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aseline="30000" dirty="0">
                  <a:solidFill>
                    <a:schemeClr val="bg1">
                      <a:alpha val="82000"/>
                    </a:schemeClr>
                  </a:solidFill>
                </a:rPr>
                <a:t>Facebook fans, growing daily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75380" y="2056765"/>
              <a:ext cx="274320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aseline="30000" dirty="0">
                  <a:solidFill>
                    <a:schemeClr val="bg1">
                      <a:alpha val="82000"/>
                    </a:schemeClr>
                  </a:solidFill>
                </a:rPr>
                <a:t>110 Million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3666" y="2386946"/>
              <a:ext cx="350520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aseline="30000" dirty="0" smtClean="0">
                  <a:solidFill>
                    <a:schemeClr val="bg1">
                      <a:alpha val="82000"/>
                    </a:schemeClr>
                  </a:solidFill>
                </a:rPr>
                <a:t>online assessments since inception </a:t>
              </a:r>
            </a:p>
            <a:p>
              <a:r>
                <a:rPr lang="en-US" sz="2000" baseline="30000" dirty="0" smtClean="0">
                  <a:solidFill>
                    <a:schemeClr val="bg1">
                      <a:alpha val="82000"/>
                    </a:schemeClr>
                  </a:solidFill>
                </a:rPr>
                <a:t>with 1 million monthly assessments </a:t>
              </a:r>
              <a:endParaRPr lang="en-US" sz="2000" baseline="30000" dirty="0">
                <a:solidFill>
                  <a:schemeClr val="bg1">
                    <a:alpha val="82000"/>
                  </a:schemeClr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32831" y="6093630"/>
              <a:ext cx="166664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alpha val="57000"/>
                    </a:schemeClr>
                  </a:solidFill>
                </a:rPr>
                <a:t>Statistics as </a:t>
              </a:r>
              <a:r>
                <a:rPr lang="en-US" sz="900" dirty="0" smtClean="0">
                  <a:solidFill>
                    <a:schemeClr val="bg1">
                      <a:alpha val="57000"/>
                    </a:schemeClr>
                  </a:solidFill>
                </a:rPr>
                <a:t>of April 30, 2012</a:t>
              </a:r>
              <a:endParaRPr lang="en-US" sz="900" dirty="0">
                <a:solidFill>
                  <a:schemeClr val="bg1">
                    <a:alpha val="57000"/>
                  </a:schemeClr>
                </a:solidFill>
              </a:endParaRPr>
            </a:p>
          </p:txBody>
        </p:sp>
      </p:grpSp>
      <p:pic>
        <p:nvPicPr>
          <p:cNvPr id="26" name="Picture 25" descr="netacadmetrics_iconsxx_grey_blu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4" r="65788" b="76531"/>
          <a:stretch/>
        </p:blipFill>
        <p:spPr>
          <a:xfrm>
            <a:off x="4847533" y="2762038"/>
            <a:ext cx="363333" cy="6669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12582" y="3200598"/>
            <a:ext cx="3302818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 err="1" smtClean="0">
                <a:solidFill>
                  <a:schemeClr val="bg1">
                    <a:alpha val="82000"/>
                  </a:schemeClr>
                </a:solidFill>
              </a:rPr>
              <a:t>Frauenanteil</a:t>
            </a:r>
            <a:r>
              <a:rPr lang="en-US" sz="4000" baseline="30000" dirty="0" smtClean="0">
                <a:solidFill>
                  <a:schemeClr val="bg1">
                    <a:alpha val="82000"/>
                  </a:schemeClr>
                </a:solidFill>
              </a:rPr>
              <a:t> </a:t>
            </a:r>
          </a:p>
          <a:p>
            <a:r>
              <a:rPr lang="en-US" sz="2800" b="1" baseline="30000" dirty="0" err="1" smtClean="0">
                <a:solidFill>
                  <a:schemeClr val="bg1">
                    <a:alpha val="82000"/>
                  </a:schemeClr>
                </a:solidFill>
              </a:rPr>
              <a:t>Österreich</a:t>
            </a:r>
            <a:r>
              <a:rPr lang="en-US" sz="2800" b="1" baseline="30000" dirty="0" smtClean="0">
                <a:solidFill>
                  <a:schemeClr val="bg1">
                    <a:alpha val="82000"/>
                  </a:schemeClr>
                </a:solidFill>
              </a:rPr>
              <a:t>      6.500    12%</a:t>
            </a:r>
          </a:p>
          <a:p>
            <a:r>
              <a:rPr lang="en-US" sz="2800" baseline="30000" dirty="0" err="1" smtClean="0">
                <a:solidFill>
                  <a:schemeClr val="bg1">
                    <a:alpha val="82000"/>
                  </a:schemeClr>
                </a:solidFill>
              </a:rPr>
              <a:t>Schweiz</a:t>
            </a:r>
            <a:r>
              <a:rPr lang="en-US" sz="2800" baseline="30000" dirty="0" smtClean="0">
                <a:solidFill>
                  <a:schemeClr val="bg1">
                    <a:alpha val="82000"/>
                  </a:schemeClr>
                </a:solidFill>
              </a:rPr>
              <a:t>           1.300      6%</a:t>
            </a:r>
          </a:p>
          <a:p>
            <a:r>
              <a:rPr lang="en-US" sz="2800" baseline="30000" dirty="0" smtClean="0">
                <a:solidFill>
                  <a:schemeClr val="bg1">
                    <a:alpha val="82000"/>
                  </a:schemeClr>
                </a:solidFill>
              </a:rPr>
              <a:t>Deutschland  30.000      8%</a:t>
            </a:r>
          </a:p>
          <a:p>
            <a:r>
              <a:rPr lang="en-US" sz="2800" baseline="30000" dirty="0" err="1" smtClean="0">
                <a:solidFill>
                  <a:schemeClr val="bg1">
                    <a:alpha val="82000"/>
                  </a:schemeClr>
                </a:solidFill>
              </a:rPr>
              <a:t>Weltweit</a:t>
            </a:r>
            <a:r>
              <a:rPr lang="en-US" sz="2800" baseline="30000" dirty="0" smtClean="0">
                <a:solidFill>
                  <a:schemeClr val="bg1">
                    <a:alpha val="82000"/>
                  </a:schemeClr>
                </a:solidFill>
              </a:rPr>
              <a:t>       100.000    20%</a:t>
            </a:r>
            <a:endParaRPr lang="en-US" sz="2800" baseline="30000" dirty="0">
              <a:solidFill>
                <a:schemeClr val="bg1">
                  <a:alpha val="8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954" y="589455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smtClean="0">
                <a:latin typeface="+mn-lt"/>
                <a:ea typeface="+mn-ea"/>
                <a:cs typeface="+mn-cs"/>
              </a:rPr>
              <a:t>Studien &amp; Forschung zeigen</a:t>
            </a:r>
            <a:endParaRPr lang="de-DE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013" y="1554666"/>
            <a:ext cx="8219256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smtClean="0">
                <a:solidFill>
                  <a:schemeClr val="bg1"/>
                </a:solidFill>
              </a:rPr>
              <a:t>Mädchen setzen sich in ihrer Freizeit seltener mit dem Computer auseinander als </a:t>
            </a:r>
            <a:r>
              <a:rPr lang="da-DK" sz="2400" smtClean="0">
                <a:solidFill>
                  <a:schemeClr val="bg1"/>
                </a:solidFill>
              </a:rPr>
              <a:t>Jungen </a:t>
            </a:r>
            <a:r>
              <a:rPr lang="da-DK" smtClean="0">
                <a:solidFill>
                  <a:schemeClr val="bg1"/>
                </a:solidFill>
              </a:rPr>
              <a:t/>
            </a:r>
            <a:br>
              <a:rPr lang="da-DK" smtClean="0">
                <a:solidFill>
                  <a:schemeClr val="bg1"/>
                </a:solidFill>
              </a:rPr>
            </a:br>
            <a:r>
              <a:rPr lang="da-DK" sz="1400" smtClean="0">
                <a:solidFill>
                  <a:schemeClr val="bg1"/>
                </a:solidFill>
              </a:rPr>
              <a:t>(Baake et al, 1990; Bauer et al, 1985; Faulstich-Wieland, 1992; Leu, 1993).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spielen auch wesentlich seltener mit Computer- und Videospielen als Jungen </a:t>
            </a:r>
            <a:r>
              <a:rPr lang="de-DE" smtClean="0">
                <a:solidFill>
                  <a:schemeClr val="bg1"/>
                </a:solidFill>
              </a:rPr>
              <a:t/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nb-NO" sz="1400" smtClean="0">
                <a:solidFill>
                  <a:schemeClr val="bg1"/>
                </a:solidFill>
              </a:rPr>
              <a:t>(Fritz / Fehr, 1993; Knoll et al., 1986; Lukesch, 1989).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zeigen andere Umgangsformen am Computer   </a:t>
            </a:r>
            <a:r>
              <a:rPr lang="de-DE" smtClean="0">
                <a:solidFill>
                  <a:schemeClr val="bg1"/>
                </a:solidFill>
              </a:rPr>
              <a:t/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de-DE" sz="1400" smtClean="0">
                <a:solidFill>
                  <a:schemeClr val="bg1"/>
                </a:solidFill>
              </a:rPr>
              <a:t>(Fauser / Schreiber, 1989).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bevorzugen andere Spielinhalte als Jungen </a:t>
            </a:r>
            <a:br>
              <a:rPr lang="de-DE" sz="2400" smtClean="0">
                <a:solidFill>
                  <a:schemeClr val="bg1"/>
                </a:solidFill>
              </a:rPr>
            </a:br>
            <a:r>
              <a:rPr lang="de-DE" sz="1400" smtClean="0">
                <a:solidFill>
                  <a:schemeClr val="bg1"/>
                </a:solidFill>
              </a:rPr>
              <a:t>(Pescher / Stier, 1986; Metz-</a:t>
            </a:r>
            <a:r>
              <a:rPr lang="da-DK" sz="1400" smtClean="0">
                <a:solidFill>
                  <a:schemeClr val="bg1"/>
                </a:solidFill>
              </a:rPr>
              <a:t>Göckel et al., 1991; Theunert, 1991).</a:t>
            </a:r>
          </a:p>
          <a:p>
            <a:r>
              <a:rPr lang="de-DE" sz="2400" smtClean="0">
                <a:solidFill>
                  <a:schemeClr val="bg1"/>
                </a:solidFill>
              </a:rPr>
              <a:t>Mädchen spielen am Computer lieber zusammen mit anderen als gegen diese </a:t>
            </a:r>
            <a:r>
              <a:rPr lang="de-DE" smtClean="0">
                <a:solidFill>
                  <a:schemeClr val="bg1"/>
                </a:solidFill>
              </a:rPr>
              <a:t/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de-DE" sz="1400" smtClean="0">
                <a:solidFill>
                  <a:schemeClr val="bg1"/>
                </a:solidFill>
              </a:rPr>
              <a:t>(Pescher </a:t>
            </a:r>
            <a:r>
              <a:rPr lang="da-DK" sz="1400" smtClean="0">
                <a:solidFill>
                  <a:schemeClr val="bg1"/>
                </a:solidFill>
              </a:rPr>
              <a:t>/ Stier, 1986; Metz-Göckel et al., 1991).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3610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5954" y="542159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smtClean="0"/>
              <a:t>Positive Einflußfaktoren</a:t>
            </a:r>
            <a:endParaRPr lang="de-DE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54" y="1572306"/>
            <a:ext cx="504056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Stereotype Frauen / Männer Domaine aufweichen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Selbstvertrauen in die Fähigkeiten fördern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Partizipatives Lernen im Unterricht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Praktisches Ausprobieren ermöglichen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Link zu persönlichen Interessen schaffen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</a:rPr>
              <a:t>Gesellschaftliche Bedeutung in den Fordergrund stellen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2183" r="13813" b="3628"/>
          <a:stretch/>
        </p:blipFill>
        <p:spPr>
          <a:xfrm>
            <a:off x="5486400" y="1175401"/>
            <a:ext cx="3074276" cy="4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8123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0303" y="974440"/>
            <a:ext cx="813690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Vision of Women in IT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Personal impact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why? in technology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= social impact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= business impact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99" y="1890434"/>
            <a:ext cx="3810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9333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sco.com/web/europe/images/email/signature/tomorrow_anthem_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67143" l="54512" r="100000">
                        <a14:foregroundMark x1="60958" y1="38571" x2="72560" y2="4286"/>
                        <a14:foregroundMark x1="60773" y1="44286" x2="60773" y2="44286"/>
                        <a14:foregroundMark x1="60405" y1="45714" x2="95212" y2="47143"/>
                        <a14:foregroundMark x1="91529" y1="40000" x2="91529" y2="40000"/>
                        <a14:foregroundMark x1="91160" y1="38571" x2="91160" y2="38571"/>
                        <a14:foregroundMark x1="89503" y1="31429" x2="89503" y2="31429"/>
                        <a14:foregroundMark x1="89503" y1="31429" x2="88950" y2="31429"/>
                        <a14:foregroundMark x1="87845" y1="30000" x2="87845" y2="30000"/>
                        <a14:foregroundMark x1="81215" y1="24286" x2="81215" y2="24286"/>
                        <a14:foregroundMark x1="81584" y1="24286" x2="81584" y2="24286"/>
                        <a14:foregroundMark x1="78453" y1="24286" x2="78453" y2="24286"/>
                        <a14:foregroundMark x1="76243" y1="25714" x2="76243" y2="25714"/>
                        <a14:foregroundMark x1="78453" y1="18571" x2="79926" y2="17143"/>
                        <a14:foregroundMark x1="81031" y1="17143" x2="81031" y2="17143"/>
                        <a14:foregroundMark x1="80110" y1="10000" x2="80110" y2="10000"/>
                        <a14:foregroundMark x1="60405" y1="55714" x2="63168" y2="55714"/>
                        <a14:foregroundMark x1="78269" y1="51429" x2="81031" y2="51429"/>
                        <a14:foregroundMark x1="87293" y1="24286" x2="87845" y2="24286"/>
                        <a14:foregroundMark x1="89687" y1="24286" x2="89687" y2="24286"/>
                        <a14:foregroundMark x1="90055" y1="21429" x2="90608" y2="18571"/>
                        <a14:foregroundMark x1="91897" y1="11429" x2="93923" y2="11429"/>
                        <a14:foregroundMark x1="94843" y1="11429" x2="94843" y2="11429"/>
                        <a14:foregroundMark x1="96501" y1="15714" x2="96501" y2="15714"/>
                        <a14:foregroundMark x1="97238" y1="14286" x2="97238" y2="14286"/>
                        <a14:foregroundMark x1="97606" y1="14286" x2="98527" y2="15714"/>
                        <a14:foregroundMark x1="98895" y1="15714" x2="98895" y2="18571"/>
                        <a14:foregroundMark x1="99079" y1="37143" x2="99079" y2="37143"/>
                        <a14:foregroundMark x1="95212" y1="38571" x2="95212" y2="38571"/>
                        <a14:foregroundMark x1="94107" y1="32857" x2="95580" y2="31429"/>
                        <a14:foregroundMark x1="97606" y1="31429" x2="97606" y2="31429"/>
                        <a14:foregroundMark x1="95580" y1="27143" x2="99263" y2="31429"/>
                        <a14:foregroundMark x1="96869" y1="31429" x2="96869" y2="31429"/>
                        <a14:foregroundMark x1="94475" y1="48571" x2="94843" y2="48571"/>
                        <a14:foregroundMark x1="97422" y1="48571" x2="97422" y2="48571"/>
                        <a14:foregroundMark x1="94843" y1="48571" x2="94843" y2="48571"/>
                        <a14:foregroundMark x1="90608" y1="50000" x2="90608" y2="50000"/>
                        <a14:foregroundMark x1="87109" y1="50000" x2="87109" y2="50000"/>
                        <a14:foregroundMark x1="85267" y1="47143" x2="85267" y2="47143"/>
                        <a14:foregroundMark x1="84530" y1="51429" x2="84530" y2="51429"/>
                        <a14:foregroundMark x1="83794" y1="51429" x2="83794" y2="51429"/>
                        <a14:foregroundMark x1="83057" y1="51429" x2="83057" y2="51429"/>
                        <a14:foregroundMark x1="82689" y1="51429" x2="82689" y2="51429"/>
                        <a14:foregroundMark x1="80110" y1="51429" x2="80110" y2="51429"/>
                        <a14:foregroundMark x1="67956" y1="48571" x2="67403" y2="48571"/>
                        <a14:foregroundMark x1="67219" y1="48571" x2="67219" y2="48571"/>
                        <a14:foregroundMark x1="66298" y1="51429" x2="66298" y2="51429"/>
                        <a14:foregroundMark x1="65562" y1="51429" x2="65562" y2="51429"/>
                        <a14:foregroundMark x1="65562" y1="51429" x2="65562" y2="51429"/>
                        <a14:foregroundMark x1="77532" y1="51429" x2="77532" y2="51429"/>
                        <a14:foregroundMark x1="76796" y1="50000" x2="77532" y2="50000"/>
                        <a14:foregroundMark x1="77532" y1="48571" x2="77532" y2="48571"/>
                        <a14:foregroundMark x1="76796" y1="51429" x2="76796" y2="51429"/>
                        <a14:foregroundMark x1="82873" y1="51429" x2="83610" y2="51429"/>
                        <a14:foregroundMark x1="97422" y1="51429" x2="97422" y2="51429"/>
                        <a14:foregroundMark x1="79374" y1="35714" x2="79374" y2="35714"/>
                        <a14:foregroundMark x1="79374" y1="31429" x2="79374" y2="31429"/>
                        <a14:foregroundMark x1="77532" y1="31429" x2="77532" y2="31429"/>
                        <a14:foregroundMark x1="76243" y1="31429" x2="76243" y2="31429"/>
                        <a14:foregroundMark x1="75875" y1="31429" x2="75875" y2="31429"/>
                        <a14:foregroundMark x1="79558" y1="27143" x2="79558" y2="27143"/>
                        <a14:foregroundMark x1="80110" y1="24286" x2="80110" y2="24286"/>
                        <a14:foregroundMark x1="86188" y1="35714" x2="86740" y2="38571"/>
                        <a14:foregroundMark x1="85635" y1="37143" x2="85635" y2="37143"/>
                        <a14:foregroundMark x1="84530" y1="37143" x2="84530" y2="37143"/>
                        <a14:foregroundMark x1="82689" y1="38571" x2="82689" y2="38571"/>
                        <a14:foregroundMark x1="81584" y1="40000" x2="81584" y2="40000"/>
                        <a14:foregroundMark x1="79190" y1="42857" x2="79190" y2="42857"/>
                        <a14:foregroundMark x1="76059" y1="44286" x2="76059" y2="44286"/>
                        <a14:foregroundMark x1="75138" y1="41429" x2="75138" y2="41429"/>
                        <a14:foregroundMark x1="74401" y1="40000" x2="74401" y2="40000"/>
                        <a14:foregroundMark x1="73481" y1="34286" x2="73481" y2="34286"/>
                        <a14:foregroundMark x1="72192" y1="34286" x2="72192" y2="34286"/>
                        <a14:foregroundMark x1="71639" y1="32857" x2="71639" y2="32857"/>
                        <a14:foregroundMark x1="73849" y1="48571" x2="75506" y2="48571"/>
                        <a14:foregroundMark x1="85451" y1="52857" x2="85451" y2="52857"/>
                        <a14:foregroundMark x1="86556" y1="52857" x2="88766" y2="52857"/>
                        <a14:foregroundMark x1="94659" y1="51429" x2="95212" y2="51429"/>
                        <a14:foregroundMark x1="96869" y1="50000" x2="97422" y2="50000"/>
                        <a14:foregroundMark x1="98895" y1="45714" x2="99263" y2="45714"/>
                        <a14:foregroundMark x1="98895" y1="44286" x2="98895" y2="44286"/>
                        <a14:foregroundMark x1="97974" y1="41429" x2="97974" y2="41429"/>
                        <a14:foregroundMark x1="95948" y1="25714" x2="95948" y2="25714"/>
                        <a14:foregroundMark x1="87845" y1="51429" x2="87845" y2="51429"/>
                        <a14:foregroundMark x1="84162" y1="61429" x2="84162" y2="61429"/>
                        <a14:foregroundMark x1="75875" y1="54286" x2="75875" y2="54286"/>
                        <a14:foregroundMark x1="74954" y1="58571" x2="74954" y2="58571"/>
                        <a14:foregroundMark x1="77348" y1="57143" x2="77716" y2="57143"/>
                        <a14:foregroundMark x1="79374" y1="57143" x2="79374" y2="57143"/>
                        <a14:foregroundMark x1="80479" y1="57143" x2="81768" y2="57143"/>
                        <a14:foregroundMark x1="82136" y1="57143" x2="83057" y2="57143"/>
                        <a14:foregroundMark x1="84346" y1="57143" x2="85267" y2="58571"/>
                        <a14:foregroundMark x1="58932" y1="47143" x2="58932" y2="47143"/>
                        <a14:foregroundMark x1="59669" y1="47143" x2="59669" y2="47143"/>
                        <a14:foregroundMark x1="59300" y1="52857" x2="59300" y2="52857"/>
                        <a14:foregroundMark x1="58195" y1="52857" x2="58195" y2="52857"/>
                        <a14:foregroundMark x1="57274" y1="57143" x2="57274" y2="57143"/>
                        <a14:foregroundMark x1="61326" y1="58571" x2="61326" y2="58571"/>
                        <a14:foregroundMark x1="76796" y1="62857" x2="76796" y2="62857"/>
                        <a14:foregroundMark x1="78637" y1="61429" x2="78637" y2="61429"/>
                        <a14:foregroundMark x1="90792" y1="52857" x2="90792" y2="52857"/>
                        <a14:foregroundMark x1="93738" y1="50000" x2="93738" y2="50000"/>
                        <a14:foregroundMark x1="93738" y1="57143" x2="93738" y2="57143"/>
                        <a14:foregroundMark x1="93923" y1="58571" x2="93923" y2="58571"/>
                        <a14:foregroundMark x1="94291" y1="61429" x2="96133" y2="64286"/>
                        <a14:foregroundMark x1="95764" y1="61429" x2="95764" y2="61429"/>
                        <a14:foregroundMark x1="93370" y1="61429" x2="93370" y2="61429"/>
                        <a14:foregroundMark x1="92634" y1="62857" x2="93186" y2="64286"/>
                        <a14:foregroundMark x1="95948" y1="64286" x2="95948" y2="64286"/>
                        <a14:foregroundMark x1="97238" y1="58571" x2="97790" y2="58571"/>
                        <a14:foregroundMark x1="98895" y1="58571" x2="98895" y2="58571"/>
                        <a14:foregroundMark x1="99263" y1="51429" x2="99263" y2="51429"/>
                        <a14:foregroundMark x1="99263" y1="44286" x2="99263" y2="44286"/>
                        <a14:foregroundMark x1="96501" y1="45714" x2="96501" y2="45714"/>
                        <a14:foregroundMark x1="97606" y1="7143" x2="97606" y2="7143"/>
                        <a14:foregroundMark x1="96869" y1="5714" x2="96869" y2="5714"/>
                        <a14:foregroundMark x1="98158" y1="4286" x2="98711" y2="4286"/>
                        <a14:foregroundMark x1="99079" y1="4286" x2="99079" y2="4286"/>
                        <a14:foregroundMark x1="91897" y1="61429" x2="91897" y2="61429"/>
                        <a14:foregroundMark x1="94843" y1="64286" x2="94843" y2="64286"/>
                        <a14:foregroundMark x1="96501" y1="57143" x2="97238" y2="58571"/>
                        <a14:foregroundMark x1="97606" y1="58571" x2="98158" y2="58571"/>
                        <a14:foregroundMark x1="93738" y1="67143" x2="93738" y2="67143"/>
                        <a14:foregroundMark x1="94475" y1="40000" x2="94475" y2="40000"/>
                        <a14:foregroundMark x1="93554" y1="40000" x2="93554" y2="40000"/>
                        <a14:foregroundMark x1="93370" y1="38571" x2="93370" y2="38571"/>
                        <a14:foregroundMark x1="92449" y1="32857" x2="92449" y2="32857"/>
                        <a14:foregroundMark x1="92081" y1="31429" x2="92081" y2="31429"/>
                        <a14:foregroundMark x1="93738" y1="25714" x2="93738" y2="25714"/>
                        <a14:foregroundMark x1="93738" y1="20000" x2="93738" y2="20000"/>
                        <a14:foregroundMark x1="92081" y1="18571" x2="92081" y2="18571"/>
                        <a14:foregroundMark x1="91160" y1="22857" x2="91160" y2="22857"/>
                        <a14:foregroundMark x1="91344" y1="24286" x2="91344" y2="24286"/>
                        <a14:foregroundMark x1="78453" y1="1429" x2="78453" y2="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52" t="2535" b="48478"/>
          <a:stretch/>
        </p:blipFill>
        <p:spPr bwMode="auto">
          <a:xfrm>
            <a:off x="5052151" y="29875"/>
            <a:ext cx="4091849" cy="5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4" y="68871"/>
            <a:ext cx="2579397" cy="5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08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152" y="484632"/>
            <a:ext cx="8330720" cy="4229258"/>
          </a:xfrm>
        </p:spPr>
        <p:txBody>
          <a:bodyPr/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079" y="1048196"/>
            <a:ext cx="844084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Betriebswirtschaftlicher Nutzen von Frauen</a:t>
            </a:r>
          </a:p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Externe Faktoren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438" y="2337466"/>
            <a:ext cx="7725102" cy="388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Effekt auf Unternehmensperformance und </a:t>
            </a:r>
            <a:r>
              <a:rPr lang="en-GB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Unternehmenswert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höchsten Frauenanteil im Topmanagement  weisen eine um 35.1 % höhere ROE Performance und eine um 34 % höhere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Aktienrendite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auf.”</a:t>
            </a: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einem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weiblichen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CEO </a:t>
            </a:r>
            <a:r>
              <a:rPr lang="de-D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sind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bis 20% profitabler als Unternehmen, die von Männern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geführt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werden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5000"/>
              </a:lnSpc>
              <a:spcBef>
                <a:spcPts val="1438"/>
              </a:spcBef>
              <a:buClr>
                <a:srgbClr val="323232"/>
              </a:buClr>
              <a:buSzPct val="90000"/>
            </a:pP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Catalyst and the Conference Board Europe (2002), </a:t>
            </a:r>
            <a:r>
              <a:rPr lang="en-GB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Bürgisser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(2003), Krishnan und Park (2005), Smith et al. (2005), </a:t>
            </a:r>
            <a:r>
              <a:rPr lang="en-GB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Desvaux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(2007), </a:t>
            </a:r>
            <a:r>
              <a:rPr lang="en-GB" sz="1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Kotiranta</a:t>
            </a:r>
            <a:r>
              <a:rPr lang="en-GB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(2007), Levi et al. (2008)</a:t>
            </a:r>
          </a:p>
        </p:txBody>
      </p:sp>
    </p:spTree>
    <p:extLst>
      <p:ext uri="{BB962C8B-B14F-4D97-AF65-F5344CB8AC3E}">
        <p14:creationId xmlns:p14="http://schemas.microsoft.com/office/powerpoint/2010/main" val="25174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7485" y="889002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Betriebswirtschaftlicher Nutzen von Frauen –</a:t>
            </a:r>
          </a:p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interne Faktoren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2606" y="1868214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Kommunikations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Führungsverhalten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innerhalb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</a:t>
            </a:r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“Frauen in Management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Positionen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legen im Vergleich zu ihren männlichen Kollegen mehr Wert auf Intuition, pflegen eine ausgeprägtere Kommunikationspolitik und können Mitarbeiter zu mehr Kooperation und höherer Einsatzbereitschaft innerhalb der Organisation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bewegen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marL="0" indent="0">
              <a:buFont typeface="Arial" charset="0"/>
              <a:buNone/>
            </a:pPr>
            <a:r>
              <a:rPr lang="en-GB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Beholder, de </a:t>
            </a:r>
            <a:r>
              <a:rPr lang="en-GB" sz="1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Rivaz</a:t>
            </a:r>
            <a:r>
              <a:rPr lang="en-GB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und Huber (2002), Catalyst and the Conference Board Europe (2002)</a:t>
            </a:r>
          </a:p>
          <a:p>
            <a:pPr marL="0" indent="0">
              <a:buFont typeface="Arial" charset="0"/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Höheres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Innovations- und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Problemlösungspotenzial</a:t>
            </a:r>
            <a:endParaRPr lang="en-GB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„Das Zusammenbringen von Leuten mit unterschiedlichem Hintergrund und verschiedenen Perspektiven führt zu einer erhöhten Innovations- und Motivationsfähigkeit und einem höheren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Problemlösungspotenzial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en-GB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Mitarbeiter</a:t>
            </a:r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>
              <a:buFont typeface="Arial" charset="0"/>
              <a:buNone/>
            </a:pPr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Catalyst (2002)</a:t>
            </a:r>
          </a:p>
          <a:p>
            <a:pPr marL="0" indent="0">
              <a:buFont typeface="Arial" charset="0"/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520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0188" y="573690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en-GB" sz="3200" smtClean="0">
                <a:latin typeface="Arial" pitchFamily="34" charset="0"/>
                <a:cs typeface="Arial" pitchFamily="34" charset="0"/>
              </a:rPr>
              <a:t>Betriebswirtschaftliche Hemmnisse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4138" y="1718441"/>
            <a:ext cx="8426334" cy="4590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Frauen haben zu wenig Selbstvertrauen</a:t>
            </a: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Männlich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geprägte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Unternehmenskulturen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Männer verhalten sich in männlich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geprägten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Unternehmenskulturen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weniger im Sinne der Gleichstellung</a:t>
            </a: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Unterentwickelte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Gleichstellungspolitik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Arbeitsbedingungen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ignorieren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familiäre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Perspektive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Unzureichende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Rekrutierungs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Beförderungsprozesse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 wenige und zu wenig adäquate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Netzwerke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Mentorings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Benachteiligung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und </a:t>
            </a:r>
            <a:r>
              <a:rPr lang="en-GB" sz="1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Weiterbildung</a:t>
            </a:r>
            <a:endParaRPr lang="en-GB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endParaRPr lang="en-GB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5738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188" y="620986"/>
            <a:ext cx="8588375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Research Sponsored by Cisco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9545" y="1363710"/>
            <a:ext cx="8387255" cy="47811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Cisco´s Executive Shadowing – </a:t>
            </a:r>
            <a:r>
              <a:rPr lang="en-US" sz="8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Knowlegde</a:t>
            </a: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Center /Catalyst.org</a:t>
            </a:r>
          </a:p>
          <a:p>
            <a:pPr marL="0" indent="0">
              <a:buFont typeface="Arial" charset="0"/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Women in Technology – Knowledge Center / Catalyst.org</a:t>
            </a:r>
          </a:p>
          <a:p>
            <a:pPr marL="0" indent="0">
              <a:buFont typeface="Arial" charset="0"/>
              <a:buNone/>
            </a:pP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2005, Catalyst partnered with </a:t>
            </a:r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ISR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(subsequently Towers Perrin-</a:t>
            </a:r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ISR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to more fully address and understand women’s talent management at technology companies. Catalyst also fielded a subsequent study in 2007 to examine drivers of satisfaction, retention, and advancement among women in technology, including: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Supervisory relationships.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Fairness and voice within their companies.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and training opportunities, as well as career planning.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Barriers to career advancement.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Generational differences among women in the technology workforce.</a:t>
            </a:r>
          </a:p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Equal opportunity and diversity</a:t>
            </a:r>
            <a:r>
              <a:rPr lang="en-US" sz="6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6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4424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hein\AppData\Local\Microsoft\Windows\Temporary Internet Files\Content.IE5\R4MHH9O1\A20003x20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19262" r="-2131" b="11774"/>
          <a:stretch/>
        </p:blipFill>
        <p:spPr bwMode="auto">
          <a:xfrm>
            <a:off x="0" y="640642"/>
            <a:ext cx="9446433" cy="62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9"/>
          <p:cNvSpPr>
            <a:spLocks noChangeArrowheads="1"/>
          </p:cNvSpPr>
          <p:nvPr/>
        </p:nvSpPr>
        <p:spPr bwMode="auto">
          <a:xfrm>
            <a:off x="4587766" y="640641"/>
            <a:ext cx="4572000" cy="6217360"/>
          </a:xfrm>
          <a:prstGeom prst="rect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7022" y="897499"/>
            <a:ext cx="4273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Cisco Programs creating a fostering organizational climate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327613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Connected Women ERG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Executive Shadowing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Girls Day – Working at Cisco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 Women in IT in Networking Academy </a:t>
            </a:r>
          </a:p>
        </p:txBody>
      </p:sp>
    </p:spTree>
    <p:extLst>
      <p:ext uri="{BB962C8B-B14F-4D97-AF65-F5344CB8AC3E}">
        <p14:creationId xmlns:p14="http://schemas.microsoft.com/office/powerpoint/2010/main" val="2986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4" y="3993992"/>
            <a:ext cx="76104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94655" y="868684"/>
            <a:ext cx="64008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406400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Clr>
                <a:schemeClr val="tx2"/>
              </a:buClr>
              <a:defRPr lang="en-US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571500" indent="-15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6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688975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801688" algn="l" rtl="0" fontAlgn="base">
              <a:lnSpc>
                <a:spcPct val="95000"/>
              </a:lnSpc>
              <a:spcBef>
                <a:spcPts val="838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 smtClean="0">
                <a:solidFill>
                  <a:schemeClr val="bg1"/>
                </a:solidFill>
              </a:rPr>
              <a:t>Zugang zu IT für Frauen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234" y="1608088"/>
            <a:ext cx="8755128" cy="2239651"/>
          </a:xfrm>
        </p:spPr>
        <p:txBody>
          <a:bodyPr>
            <a:normAutofit/>
          </a:bodyPr>
          <a:lstStyle/>
          <a:p>
            <a:r>
              <a:rPr lang="de-DE" sz="2400" dirty="0" smtClean="0"/>
              <a:t>   Es ist bekannt und irgendwie allgemeines Wissen, </a:t>
            </a:r>
            <a:br>
              <a:rPr lang="de-DE" sz="2400" dirty="0" smtClean="0"/>
            </a:br>
            <a:r>
              <a:rPr lang="de-DE" sz="2400" dirty="0" smtClean="0"/>
              <a:t>dass Mädchen anders lernen als Jungs.</a:t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Schlusslicht ICT: </a:t>
            </a:r>
            <a:br>
              <a:rPr lang="de-DE" sz="2400" dirty="0" smtClean="0"/>
            </a:br>
            <a:r>
              <a:rPr lang="de-DE" sz="2400" dirty="0" smtClean="0"/>
              <a:t>Inbesondere in der IT wird dies offenbar.  Dies wirkt sich auf die StudentInnenzahlen in den relvanten Studiengängen und Ausbildungen aus und trägt zum IT Fachkräftemangel bei.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039715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850792"/>
            <a:ext cx="77403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de-CH" sz="3200" dirty="0">
                <a:solidFill>
                  <a:schemeClr val="bg1"/>
                </a:solidFill>
              </a:rPr>
              <a:t>Promote women in IT</a:t>
            </a:r>
          </a:p>
          <a:p>
            <a:pPr fontAlgn="b"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b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Brand </a:t>
            </a:r>
            <a:r>
              <a:rPr lang="en-US" sz="2000" dirty="0">
                <a:solidFill>
                  <a:schemeClr val="bg1"/>
                </a:solidFill>
              </a:rPr>
              <a:t>awareness </a:t>
            </a:r>
            <a:r>
              <a:rPr lang="en-US" sz="2000" dirty="0" smtClean="0">
                <a:solidFill>
                  <a:schemeClr val="bg1"/>
                </a:solidFill>
              </a:rPr>
              <a:t>Initiative of </a:t>
            </a:r>
            <a:r>
              <a:rPr lang="en-US" sz="2000" dirty="0">
                <a:solidFill>
                  <a:schemeClr val="bg1"/>
                </a:solidFill>
              </a:rPr>
              <a:t>Cisco </a:t>
            </a:r>
            <a:r>
              <a:rPr lang="en-US" sz="2000" dirty="0" smtClean="0">
                <a:solidFill>
                  <a:schemeClr val="bg1"/>
                </a:solidFill>
              </a:rPr>
              <a:t>&amp; Cisco Partners as CSR Initiative for Country transformation to position the IT profession for women in </a:t>
            </a:r>
            <a:r>
              <a:rPr lang="en-US" sz="2000" dirty="0">
                <a:solidFill>
                  <a:schemeClr val="bg1"/>
                </a:solidFill>
              </a:rPr>
              <a:t>Swiss </a:t>
            </a:r>
            <a:r>
              <a:rPr lang="en-US" sz="2000" dirty="0" smtClean="0">
                <a:solidFill>
                  <a:schemeClr val="bg1"/>
                </a:solidFill>
              </a:rPr>
              <a:t>Education</a:t>
            </a:r>
          </a:p>
          <a:p>
            <a:pPr fontAlgn="b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Show case women in IT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&amp; their motivation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 fontAlgn="b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Sponsor teacher training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dirty="0">
                <a:solidFill>
                  <a:schemeClr val="bg1"/>
                </a:solidFill>
              </a:rPr>
              <a:t>NetAcad </a:t>
            </a:r>
            <a:r>
              <a:rPr lang="en-US" sz="2000" dirty="0" smtClean="0">
                <a:solidFill>
                  <a:schemeClr val="bg1"/>
                </a:solidFill>
              </a:rPr>
              <a:t>for  women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Hold Boot Camps and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Hands-on days for girls &amp;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female teachers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with IT Essentials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3056" r="4045" b="13954"/>
          <a:stretch/>
        </p:blipFill>
        <p:spPr>
          <a:xfrm>
            <a:off x="4099035" y="2632841"/>
            <a:ext cx="4524703" cy="321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487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0188" y="652512"/>
            <a:ext cx="8588375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>
            <a:lvl1pPr marL="171450" indent="-17145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spc="-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1F8BAE"/>
                </a:solidFill>
                <a:latin typeface="Arial" charset="0"/>
              </a:defRPr>
            </a:lvl9pPr>
          </a:lstStyle>
          <a:p>
            <a:r>
              <a:rPr lang="en-US" sz="3200" smtClean="0"/>
              <a:t>GIRLS DAY - Why is Cisco involved?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99541" y="1662770"/>
            <a:ext cx="7551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reasons why Cisco is supporting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“Girls in </a:t>
            </a:r>
            <a:r>
              <a:rPr lang="en-US" dirty="0" err="1">
                <a:solidFill>
                  <a:schemeClr val="bg1"/>
                </a:solidFill>
              </a:rPr>
              <a:t>ICT</a:t>
            </a:r>
            <a:r>
              <a:rPr lang="en-US" dirty="0">
                <a:solidFill>
                  <a:schemeClr val="bg1"/>
                </a:solidFill>
              </a:rPr>
              <a:t> Days”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793" y="2220928"/>
            <a:ext cx="8056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Strong </a:t>
            </a:r>
            <a:r>
              <a:rPr lang="en-US" b="1" dirty="0">
                <a:solidFill>
                  <a:schemeClr val="bg1"/>
                </a:solidFill>
              </a:rPr>
              <a:t>social value </a:t>
            </a:r>
            <a:r>
              <a:rPr lang="en-US" dirty="0">
                <a:solidFill>
                  <a:schemeClr val="bg1"/>
                </a:solidFill>
              </a:rPr>
              <a:t>associated with developing career horizons for the world’s girls </a:t>
            </a:r>
          </a:p>
          <a:p>
            <a:pPr marL="1031875" lvl="3" indent="-342900">
              <a:buClr>
                <a:schemeClr val="accent6"/>
              </a:buClr>
              <a:buSzPct val="100000"/>
              <a:buFont typeface="Wingdings" charset="2"/>
              <a:buChar char=""/>
            </a:pPr>
            <a:r>
              <a:rPr lang="en-US" dirty="0">
                <a:solidFill>
                  <a:schemeClr val="bg1"/>
                </a:solidFill>
              </a:rPr>
              <a:t>Girls education is a United Nations Millennium Development Goal. </a:t>
            </a:r>
          </a:p>
          <a:p>
            <a:pPr marL="1031875" lvl="3" indent="-342900">
              <a:buClr>
                <a:schemeClr val="accent6"/>
              </a:buClr>
              <a:buSzPct val="100000"/>
              <a:buFont typeface="Wingdings" charset="2"/>
              <a:buChar char=""/>
            </a:pPr>
            <a:r>
              <a:rPr lang="en-US" dirty="0">
                <a:solidFill>
                  <a:schemeClr val="bg1"/>
                </a:solidFill>
              </a:rPr>
              <a:t>Improved opportunities for women in STEM) are necessary for global competitiveness, research and innovation.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They grow the </a:t>
            </a:r>
            <a:r>
              <a:rPr lang="en-US" b="1" dirty="0">
                <a:solidFill>
                  <a:schemeClr val="bg1"/>
                </a:solidFill>
              </a:rPr>
              <a:t>pipeline of women </a:t>
            </a:r>
            <a:r>
              <a:rPr lang="en-US" dirty="0">
                <a:solidFill>
                  <a:schemeClr val="bg1"/>
                </a:solidFill>
              </a:rPr>
              <a:t>interested in </a:t>
            </a:r>
            <a:r>
              <a:rPr lang="en-US" dirty="0" err="1">
                <a:solidFill>
                  <a:schemeClr val="bg1"/>
                </a:solidFill>
              </a:rPr>
              <a:t>ICT</a:t>
            </a:r>
            <a:r>
              <a:rPr lang="en-US" dirty="0">
                <a:solidFill>
                  <a:schemeClr val="bg1"/>
                </a:solidFill>
              </a:rPr>
              <a:t> careers 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They align to Cisco’s goal of creating a strong and </a:t>
            </a:r>
            <a:r>
              <a:rPr lang="en-US" b="1" dirty="0">
                <a:solidFill>
                  <a:schemeClr val="bg1"/>
                </a:solidFill>
              </a:rPr>
              <a:t>diverse workforce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Complement </a:t>
            </a:r>
            <a:r>
              <a:rPr lang="en-US" b="1" dirty="0">
                <a:solidFill>
                  <a:schemeClr val="bg1"/>
                </a:solidFill>
              </a:rPr>
              <a:t>Networking Academy</a:t>
            </a:r>
            <a:r>
              <a:rPr lang="en-US" dirty="0">
                <a:solidFill>
                  <a:schemeClr val="bg1"/>
                </a:solidFill>
              </a:rPr>
              <a:t>, Cisco’s largest CSR investment</a:t>
            </a:r>
          </a:p>
          <a:p>
            <a:pPr marL="749300" lvl="1" indent="-342900">
              <a:buClr>
                <a:schemeClr val="accent6"/>
              </a:buClr>
              <a:buSzPct val="100000"/>
              <a:buFont typeface="+mj-ea"/>
              <a:buAutoNum type="circleNumDbPlain"/>
            </a:pPr>
            <a:r>
              <a:rPr lang="en-US" dirty="0">
                <a:solidFill>
                  <a:schemeClr val="bg1"/>
                </a:solidFill>
              </a:rPr>
              <a:t>They are </a:t>
            </a:r>
            <a:r>
              <a:rPr lang="en-US" b="1" dirty="0">
                <a:solidFill>
                  <a:schemeClr val="bg1"/>
                </a:solidFill>
              </a:rPr>
              <a:t>motivating</a:t>
            </a:r>
          </a:p>
          <a:p>
            <a:pPr marL="1031875" lvl="3" indent="-342900">
              <a:buClr>
                <a:schemeClr val="accent6"/>
              </a:buClr>
              <a:buSzPct val="100000"/>
              <a:buFont typeface="Wingdings" charset="2"/>
              <a:buChar char=""/>
            </a:pPr>
            <a:r>
              <a:rPr lang="en-US" dirty="0">
                <a:solidFill>
                  <a:schemeClr val="bg1"/>
                </a:solidFill>
              </a:rPr>
              <a:t>Give back to the society – be proud of your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605" y="5406415"/>
            <a:ext cx="8434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</a:rPr>
              <a:t>2012 Cisco impacted </a:t>
            </a:r>
            <a:r>
              <a:rPr lang="en-US" b="1" dirty="0">
                <a:solidFill>
                  <a:schemeClr val="bg1"/>
                </a:solidFill>
              </a:rPr>
              <a:t>over 400 girls </a:t>
            </a:r>
            <a:r>
              <a:rPr lang="en-US" dirty="0">
                <a:solidFill>
                  <a:schemeClr val="bg1"/>
                </a:solidFill>
              </a:rPr>
              <a:t>through activities </a:t>
            </a:r>
            <a:r>
              <a:rPr lang="en-US" b="1" dirty="0">
                <a:solidFill>
                  <a:schemeClr val="bg1"/>
                </a:solidFill>
              </a:rPr>
              <a:t>in 40 offices</a:t>
            </a:r>
          </a:p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bg1"/>
                </a:solidFill>
              </a:rPr>
              <a:t>2013 more than 40 offices, numbers are being collected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91566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sco_Template_2010_Ar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 Arial 16x9 template">
  <a:themeElements>
    <a:clrScheme name="Custom 10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0070C0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Cisco_Template_2010_Arial</Template>
  <TotalTime>0</TotalTime>
  <Words>921</Words>
  <Application>Microsoft Office PowerPoint</Application>
  <PresentationFormat>Bildschirmpräsentation (4:3)</PresentationFormat>
  <Paragraphs>150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Ciscolight</vt:lpstr>
      <vt:lpstr>Wingdings</vt:lpstr>
      <vt:lpstr>Calibri</vt:lpstr>
      <vt:lpstr>Cisco_Template_2010_Arial</vt:lpstr>
      <vt:lpstr>Cisco Arial 16x9 template</vt:lpstr>
      <vt:lpstr>Women in Business</vt:lpstr>
      <vt:lpstr>“</vt:lpstr>
      <vt:lpstr>PowerPoint-Präsentation</vt:lpstr>
      <vt:lpstr>PowerPoint-Präsentation</vt:lpstr>
      <vt:lpstr>Research Sponsored by Cisco</vt:lpstr>
      <vt:lpstr>PowerPoint-Präsentation</vt:lpstr>
      <vt:lpstr>   Es ist bekannt und irgendwie allgemeines Wissen,  dass Mädchen anders lernen als Jungs.  Schlusslicht ICT:  Inbesondere in der IT wird dies offenbar.  Dies wirkt sich auf die StudentInnenzahlen in den relvanten Studiengängen und Ausbildungen aus und trägt zum IT Fachkräftemangel bei.</vt:lpstr>
      <vt:lpstr>PowerPoint-Präsentation</vt:lpstr>
      <vt:lpstr>PowerPoint-Präsentation</vt:lpstr>
      <vt:lpstr>15 Jahre Networking Academy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Melissa</dc:creator>
  <cp:lastModifiedBy>Dr. Sabine M. Fischer</cp:lastModifiedBy>
  <cp:revision>229</cp:revision>
  <dcterms:created xsi:type="dcterms:W3CDTF">2012-03-20T23:59:35Z</dcterms:created>
  <dcterms:modified xsi:type="dcterms:W3CDTF">2013-05-04T14:17:28Z</dcterms:modified>
</cp:coreProperties>
</file>