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4" r:id="rId3"/>
    <p:sldId id="305" r:id="rId4"/>
    <p:sldId id="306" r:id="rId5"/>
    <p:sldId id="317" r:id="rId6"/>
    <p:sldId id="274" r:id="rId7"/>
    <p:sldId id="275" r:id="rId8"/>
    <p:sldId id="327" r:id="rId9"/>
    <p:sldId id="291" r:id="rId10"/>
    <p:sldId id="287" r:id="rId11"/>
    <p:sldId id="337" r:id="rId12"/>
    <p:sldId id="339" r:id="rId13"/>
    <p:sldId id="336" r:id="rId14"/>
    <p:sldId id="314" r:id="rId15"/>
    <p:sldId id="307" r:id="rId16"/>
    <p:sldId id="335" r:id="rId17"/>
    <p:sldId id="321" r:id="rId18"/>
    <p:sldId id="331" r:id="rId19"/>
    <p:sldId id="340" r:id="rId20"/>
    <p:sldId id="334" r:id="rId21"/>
    <p:sldId id="333" r:id="rId22"/>
    <p:sldId id="308" r:id="rId23"/>
    <p:sldId id="332" r:id="rId24"/>
    <p:sldId id="316" r:id="rId25"/>
    <p:sldId id="315" r:id="rId2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7E"/>
    <a:srgbClr val="6FD157"/>
    <a:srgbClr val="F28F22"/>
    <a:srgbClr val="F69164"/>
    <a:srgbClr val="F47238"/>
    <a:srgbClr val="009900"/>
    <a:srgbClr val="0000FF"/>
    <a:srgbClr val="0066FF"/>
    <a:srgbClr val="6699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555" autoAdjust="0"/>
    <p:restoredTop sz="83771" autoAdjust="0"/>
  </p:normalViewPr>
  <p:slideViewPr>
    <p:cSldViewPr showGuides="1">
      <p:cViewPr varScale="1">
        <p:scale>
          <a:sx n="94" d="100"/>
          <a:sy n="94" d="100"/>
        </p:scale>
        <p:origin x="-2040" y="-90"/>
      </p:cViewPr>
      <p:guideLst>
        <p:guide orient="horz" pos="2976"/>
        <p:guide orient="horz" pos="4319"/>
        <p:guide orient="horz" pos="1888"/>
        <p:guide pos="340"/>
        <p:guide pos="54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9" d="100"/>
          <a:sy n="69" d="100"/>
        </p:scale>
        <p:origin x="-1776" y="-108"/>
      </p:cViewPr>
      <p:guideLst>
        <p:guide orient="horz" pos="3108"/>
        <p:guide orient="horz" pos="6142"/>
        <p:guide pos="2122"/>
        <p:guide pos="4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de-D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2012 L4Q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27000"/>
              <a:bevelB w="127000"/>
            </a:sp3d>
          </c:spPr>
          <c:dPt>
            <c:idx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27000"/>
                <a:bevelB w="127000"/>
              </a:sp3d>
            </c:spPr>
          </c:dPt>
          <c:dPt>
            <c:idx val="1"/>
            <c:bubble3D val="0"/>
            <c:spPr>
              <a:solidFill>
                <a:srgbClr val="00665D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27000"/>
                <a:bevelB w="127000"/>
              </a:sp3d>
            </c:spPr>
          </c:dPt>
          <c:dPt>
            <c:idx val="2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27000"/>
                <a:bevelB w="127000"/>
              </a:sp3d>
            </c:spPr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27000"/>
                <a:bevelB w="127000"/>
              </a:sp3d>
            </c:spPr>
          </c:dPt>
          <c:dPt>
            <c:idx val="4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27000"/>
                <a:bevelB w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27000"/>
                <a:bevelB w="127000"/>
              </a:sp3d>
            </c:spPr>
          </c:dPt>
          <c:dPt>
            <c:idx val="6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27000"/>
                <a:bevelB w="1270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35%</a:t>
                    </a:r>
                  </a:p>
                  <a:p>
                    <a:r>
                      <a:rPr lang="en-US" sz="1200" dirty="0" smtClean="0"/>
                      <a:t>(37%)</a:t>
                    </a:r>
                    <a:endParaRPr lang="en-US" sz="11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23%</a:t>
                    </a:r>
                  </a:p>
                  <a:p>
                    <a:r>
                      <a:rPr lang="en-US" sz="1200" dirty="0" smtClean="0"/>
                      <a:t>(22%)</a:t>
                    </a:r>
                    <a:endParaRPr lang="en-US" sz="11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15%</a:t>
                    </a:r>
                  </a:p>
                  <a:p>
                    <a:r>
                      <a:rPr lang="en-US" sz="1200" dirty="0" smtClean="0"/>
                      <a:t>(13%)</a:t>
                    </a:r>
                    <a:endParaRPr lang="en-US" sz="11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/>
                      <a:t>10%</a:t>
                    </a:r>
                  </a:p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000" dirty="0" smtClean="0"/>
                      <a:t>(10%)</a:t>
                    </a:r>
                    <a:endParaRPr lang="en-US" sz="1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7%</a:t>
                    </a:r>
                  </a:p>
                  <a:p>
                    <a:r>
                      <a:rPr lang="en-US" sz="1000" dirty="0" smtClean="0"/>
                      <a:t>(7%)</a:t>
                    </a:r>
                    <a:endParaRPr lang="en-US" sz="1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5%</a:t>
                    </a:r>
                  </a:p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000" dirty="0" smtClean="0">
                        <a:solidFill>
                          <a:schemeClr val="tx1"/>
                        </a:solidFill>
                      </a:rPr>
                      <a:t>(5%)</a:t>
                    </a:r>
                    <a:endParaRPr lang="en-US" sz="100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chemeClr val="bg1"/>
                        </a:solidFill>
                      </a:rPr>
                      <a:t>5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%</a:t>
                    </a:r>
                  </a:p>
                  <a:p>
                    <a:r>
                      <a:rPr lang="en-US" sz="1000" dirty="0" smtClean="0">
                        <a:solidFill>
                          <a:schemeClr val="bg1"/>
                        </a:solidFill>
                      </a:rPr>
                      <a:t>(5%)</a:t>
                    </a:r>
                    <a:endParaRPr lang="en-US" sz="9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Western Europe</c:v>
                </c:pt>
                <c:pt idx="1">
                  <c:v>Asia - Pacific</c:v>
                </c:pt>
                <c:pt idx="2">
                  <c:v>North America</c:v>
                </c:pt>
                <c:pt idx="3">
                  <c:v>Eastern Europe &amp; CIS</c:v>
                </c:pt>
                <c:pt idx="4">
                  <c:v>Latin America</c:v>
                </c:pt>
                <c:pt idx="5">
                  <c:v>Africa</c:v>
                </c:pt>
                <c:pt idx="6">
                  <c:v>Middle - East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0.34912358098409957</c:v>
                </c:pt>
                <c:pt idx="1">
                  <c:v>0.2309915114244705</c:v>
                </c:pt>
                <c:pt idx="2">
                  <c:v>0.15227348782546715</c:v>
                </c:pt>
                <c:pt idx="3">
                  <c:v>9.7900091694013633E-2</c:v>
                </c:pt>
                <c:pt idx="4">
                  <c:v>6.873145370961313E-2</c:v>
                </c:pt>
                <c:pt idx="5">
                  <c:v>5.175501276881303E-2</c:v>
                </c:pt>
                <c:pt idx="6">
                  <c:v>4.922486159352301E-2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Frauen</c:v>
                </c:pt>
              </c:strCache>
            </c:strRef>
          </c:tx>
          <c:invertIfNegative val="0"/>
          <c:cat>
            <c:strRef>
              <c:f>Tabelle1!$A$2:$A$5</c:f>
              <c:strCache>
                <c:ptCount val="4"/>
                <c:pt idx="0">
                  <c:v>Österreich</c:v>
                </c:pt>
                <c:pt idx="1">
                  <c:v>Deutschland</c:v>
                </c:pt>
                <c:pt idx="2">
                  <c:v>Schweiz</c:v>
                </c:pt>
                <c:pt idx="3">
                  <c:v>Schweden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69.599999999999994</c:v>
                </c:pt>
                <c:pt idx="1">
                  <c:v>69.599999999999994</c:v>
                </c:pt>
                <c:pt idx="2">
                  <c:v>74.599999999999994</c:v>
                </c:pt>
                <c:pt idx="3">
                  <c:v>75.7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Männer</c:v>
                </c:pt>
              </c:strCache>
            </c:strRef>
          </c:tx>
          <c:invertIfNegative val="0"/>
          <c:cat>
            <c:strRef>
              <c:f>Tabelle1!$A$2:$A$5</c:f>
              <c:strCache>
                <c:ptCount val="4"/>
                <c:pt idx="0">
                  <c:v>Österreich</c:v>
                </c:pt>
                <c:pt idx="1">
                  <c:v>Deutschland</c:v>
                </c:pt>
                <c:pt idx="2">
                  <c:v>Schweiz</c:v>
                </c:pt>
                <c:pt idx="3">
                  <c:v>Schweden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80.2</c:v>
                </c:pt>
                <c:pt idx="1">
                  <c:v>80.099999999999994</c:v>
                </c:pt>
                <c:pt idx="2">
                  <c:v>87.6</c:v>
                </c:pt>
                <c:pt idx="3">
                  <c:v>81.7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504000"/>
        <c:axId val="87505536"/>
      </c:barChart>
      <c:catAx>
        <c:axId val="87504000"/>
        <c:scaling>
          <c:orientation val="minMax"/>
        </c:scaling>
        <c:delete val="0"/>
        <c:axPos val="l"/>
        <c:majorTickMark val="out"/>
        <c:minorTickMark val="none"/>
        <c:tickLblPos val="nextTo"/>
        <c:crossAx val="87505536"/>
        <c:crosses val="autoZero"/>
        <c:auto val="1"/>
        <c:lblAlgn val="ctr"/>
        <c:lblOffset val="100"/>
        <c:noMultiLvlLbl val="0"/>
      </c:catAx>
      <c:valAx>
        <c:axId val="875055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75040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19964039928081"/>
          <c:y val="2.7324819933935353E-2"/>
          <c:w val="0.51308128216256432"/>
          <c:h val="0.8795884964268445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Männer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4"/>
                <c:pt idx="1">
                  <c:v>Bevölkerung</c:v>
                </c:pt>
                <c:pt idx="5">
                  <c:v>Abiturienten</c:v>
                </c:pt>
                <c:pt idx="9">
                  <c:v>Studierende</c:v>
                </c:pt>
                <c:pt idx="13">
                  <c:v>Absolventen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0">
                  <c:v>0.49</c:v>
                </c:pt>
                <c:pt idx="1">
                  <c:v>0.49</c:v>
                </c:pt>
                <c:pt idx="2">
                  <c:v>0.49</c:v>
                </c:pt>
                <c:pt idx="4">
                  <c:v>0.47</c:v>
                </c:pt>
                <c:pt idx="5">
                  <c:v>0.46</c:v>
                </c:pt>
                <c:pt idx="6">
                  <c:v>0.43</c:v>
                </c:pt>
                <c:pt idx="8">
                  <c:v>0.53</c:v>
                </c:pt>
                <c:pt idx="9">
                  <c:v>0.46</c:v>
                </c:pt>
                <c:pt idx="10">
                  <c:v>0.49</c:v>
                </c:pt>
                <c:pt idx="12">
                  <c:v>0.49</c:v>
                </c:pt>
                <c:pt idx="13">
                  <c:v>0.45</c:v>
                </c:pt>
                <c:pt idx="14">
                  <c:v>0.48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Frauen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4"/>
                <c:pt idx="1">
                  <c:v>Bevölkerung</c:v>
                </c:pt>
                <c:pt idx="5">
                  <c:v>Abiturienten</c:v>
                </c:pt>
                <c:pt idx="9">
                  <c:v>Studierende</c:v>
                </c:pt>
                <c:pt idx="13">
                  <c:v>Absolventen</c:v>
                </c:pt>
              </c:strCache>
            </c:strRef>
          </c:cat>
          <c:val>
            <c:numRef>
              <c:f>Sheet1!$C$2:$C$16</c:f>
              <c:numCache>
                <c:formatCode>0%</c:formatCode>
                <c:ptCount val="15"/>
                <c:pt idx="0">
                  <c:v>0.51</c:v>
                </c:pt>
                <c:pt idx="1">
                  <c:v>0.51</c:v>
                </c:pt>
                <c:pt idx="2">
                  <c:v>0.51</c:v>
                </c:pt>
                <c:pt idx="4">
                  <c:v>0.53</c:v>
                </c:pt>
                <c:pt idx="5">
                  <c:v>0.54</c:v>
                </c:pt>
                <c:pt idx="6">
                  <c:v>0.56999999999999995</c:v>
                </c:pt>
                <c:pt idx="8">
                  <c:v>0.47</c:v>
                </c:pt>
                <c:pt idx="9">
                  <c:v>0.54</c:v>
                </c:pt>
                <c:pt idx="10">
                  <c:v>0.51</c:v>
                </c:pt>
                <c:pt idx="12">
                  <c:v>0.51</c:v>
                </c:pt>
                <c:pt idx="13">
                  <c:v>0.55000000000000004</c:v>
                </c:pt>
                <c:pt idx="14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100"/>
        <c:axId val="87571840"/>
        <c:axId val="95683712"/>
      </c:barChart>
      <c:catAx>
        <c:axId val="87571840"/>
        <c:scaling>
          <c:orientation val="minMax"/>
        </c:scaling>
        <c:delete val="0"/>
        <c:axPos val="l"/>
        <c:majorTickMark val="out"/>
        <c:minorTickMark val="none"/>
        <c:tickLblPos val="nextTo"/>
        <c:crossAx val="95683712"/>
        <c:crosses val="autoZero"/>
        <c:auto val="1"/>
        <c:lblAlgn val="ctr"/>
        <c:lblOffset val="100"/>
        <c:noMultiLvlLbl val="0"/>
      </c:catAx>
      <c:valAx>
        <c:axId val="9568371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875718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Tabelle1!$A$2:$A$10</c:f>
              <c:strCache>
                <c:ptCount val="9"/>
                <c:pt idx="0">
                  <c:v>Griechenland</c:v>
                </c:pt>
                <c:pt idx="1">
                  <c:v>Portugal</c:v>
                </c:pt>
                <c:pt idx="2">
                  <c:v>Italien</c:v>
                </c:pt>
                <c:pt idx="3">
                  <c:v>Deutschland</c:v>
                </c:pt>
                <c:pt idx="4">
                  <c:v>Frankreich</c:v>
                </c:pt>
                <c:pt idx="5">
                  <c:v>Österreich</c:v>
                </c:pt>
                <c:pt idx="6">
                  <c:v>EU</c:v>
                </c:pt>
                <c:pt idx="7">
                  <c:v>Schweiz</c:v>
                </c:pt>
                <c:pt idx="8">
                  <c:v>USA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20.100000000000001</c:v>
                </c:pt>
                <c:pt idx="1">
                  <c:v>16.899999999999999</c:v>
                </c:pt>
                <c:pt idx="2">
                  <c:v>16.399999999999999</c:v>
                </c:pt>
                <c:pt idx="3">
                  <c:v>15.8</c:v>
                </c:pt>
                <c:pt idx="4">
                  <c:v>14.1</c:v>
                </c:pt>
                <c:pt idx="5">
                  <c:v>13.9</c:v>
                </c:pt>
                <c:pt idx="6">
                  <c:v>13.6</c:v>
                </c:pt>
                <c:pt idx="7">
                  <c:v>10.6</c:v>
                </c:pt>
                <c:pt idx="8">
                  <c:v>9.6999999999999993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079872"/>
        <c:axId val="96081408"/>
      </c:barChart>
      <c:catAx>
        <c:axId val="96079872"/>
        <c:scaling>
          <c:orientation val="minMax"/>
        </c:scaling>
        <c:delete val="0"/>
        <c:axPos val="b"/>
        <c:majorTickMark val="out"/>
        <c:minorTickMark val="none"/>
        <c:tickLblPos val="nextTo"/>
        <c:crossAx val="96081408"/>
        <c:crosses val="autoZero"/>
        <c:auto val="1"/>
        <c:lblAlgn val="ctr"/>
        <c:lblOffset val="100"/>
        <c:noMultiLvlLbl val="0"/>
      </c:catAx>
      <c:valAx>
        <c:axId val="96081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079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Tabelle1!$A$2:$A$8</c:f>
              <c:strCache>
                <c:ptCount val="7"/>
                <c:pt idx="0">
                  <c:v>Norwegen</c:v>
                </c:pt>
                <c:pt idx="1">
                  <c:v>Schweden</c:v>
                </c:pt>
                <c:pt idx="2">
                  <c:v>Niederlande</c:v>
                </c:pt>
                <c:pt idx="3">
                  <c:v>Österreich</c:v>
                </c:pt>
                <c:pt idx="4">
                  <c:v>Frankreich</c:v>
                </c:pt>
                <c:pt idx="5">
                  <c:v>Schweiz</c:v>
                </c:pt>
                <c:pt idx="6">
                  <c:v>Deutschland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44.2</c:v>
                </c:pt>
                <c:pt idx="1">
                  <c:v>26.9</c:v>
                </c:pt>
                <c:pt idx="2">
                  <c:v>12.3</c:v>
                </c:pt>
                <c:pt idx="3">
                  <c:v>9.1999999999999993</c:v>
                </c:pt>
                <c:pt idx="4">
                  <c:v>7.6</c:v>
                </c:pt>
                <c:pt idx="5">
                  <c:v>6.6</c:v>
                </c:pt>
                <c:pt idx="6">
                  <c:v>7.8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Tabelle1!$A$2:$A$8</c:f>
              <c:strCache>
                <c:ptCount val="7"/>
                <c:pt idx="0">
                  <c:v>Norwegen</c:v>
                </c:pt>
                <c:pt idx="1">
                  <c:v>Schweden</c:v>
                </c:pt>
                <c:pt idx="2">
                  <c:v>Niederlande</c:v>
                </c:pt>
                <c:pt idx="3">
                  <c:v>Österreich</c:v>
                </c:pt>
                <c:pt idx="4">
                  <c:v>Frankreich</c:v>
                </c:pt>
                <c:pt idx="5">
                  <c:v>Schweiz</c:v>
                </c:pt>
                <c:pt idx="6">
                  <c:v>Deutschland</c:v>
                </c:pt>
              </c:strCache>
            </c:strRef>
          </c:cat>
          <c:val>
            <c:numRef>
              <c:f>Tabelle1!$C$2:$C$8</c:f>
              <c:numCache>
                <c:formatCode>General</c:formatCode>
                <c:ptCount val="7"/>
                <c:pt idx="0">
                  <c:v>37.9</c:v>
                </c:pt>
                <c:pt idx="1">
                  <c:v>28.2</c:v>
                </c:pt>
                <c:pt idx="2">
                  <c:v>15.8</c:v>
                </c:pt>
                <c:pt idx="3">
                  <c:v>12.5</c:v>
                </c:pt>
                <c:pt idx="4">
                  <c:v>11.9</c:v>
                </c:pt>
                <c:pt idx="5">
                  <c:v>8.8000000000000007</c:v>
                </c:pt>
                <c:pt idx="6">
                  <c:v>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127616"/>
        <c:axId val="96219520"/>
      </c:barChart>
      <c:catAx>
        <c:axId val="96127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96219520"/>
        <c:crosses val="autoZero"/>
        <c:auto val="1"/>
        <c:lblAlgn val="ctr"/>
        <c:lblOffset val="100"/>
        <c:noMultiLvlLbl val="0"/>
      </c:catAx>
      <c:valAx>
        <c:axId val="96219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127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0.30128</cdr:x>
      <cdr:y>0.35649</cdr:y>
    </cdr:from>
    <cdr:to>
      <cdr:x>0.64052</cdr:x>
      <cdr:y>0.40524</cdr:y>
    </cdr:to>
    <cdr:sp macro="" textlink="">
      <cdr:nvSpPr>
        <cdr:cNvPr id="2" name="Textfeld 6"/>
        <cdr:cNvSpPr txBox="1"/>
      </cdr:nvSpPr>
      <cdr:spPr>
        <a:xfrm xmlns:a="http://schemas.openxmlformats.org/drawingml/2006/main">
          <a:off x="2429702" y="1800200"/>
          <a:ext cx="2735801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square" lIns="0" tIns="0" rIns="0" bIns="0" numCol="1" rtlCol="0" anchor="t" anchorCtr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fontAlgn="base">
            <a:spcBef>
              <a:spcPct val="15000"/>
            </a:spcBef>
            <a:spcAft>
              <a:spcPct val="15000"/>
            </a:spcAft>
            <a:buClr>
              <a:schemeClr val="tx2"/>
            </a:buClr>
            <a:buSzPct val="110000"/>
          </a:pPr>
          <a:r>
            <a: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+mn-cs"/>
            </a:rPr>
            <a:t>Geburten pro Frau:</a:t>
          </a:r>
          <a:r>
            <a:rPr lang="de-DE" sz="1600" kern="0" dirty="0">
              <a:solidFill>
                <a:schemeClr val="bg2"/>
              </a:solidFill>
            </a:rPr>
            <a:t> 1,52</a:t>
          </a:r>
          <a:endParaRPr kumimoji="0" lang="de-DE" sz="1600" b="0" i="0" u="none" strike="noStrike" kern="0" cap="none" spc="0" normalizeH="0" baseline="0" noProof="0" dirty="0" smtClean="0">
            <a:ln>
              <a:noFill/>
            </a:ln>
            <a:solidFill>
              <a:schemeClr val="bg2"/>
            </a:solidFill>
            <a:effectLst/>
            <a:uLnTx/>
            <a:uFillTx/>
            <a:latin typeface="+mj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0.2745</cdr:x>
      <cdr:y>0.58464</cdr:y>
    </cdr:from>
    <cdr:to>
      <cdr:x>0.61374</cdr:x>
      <cdr:y>0.6334</cdr:y>
    </cdr:to>
    <cdr:sp macro="" textlink="">
      <cdr:nvSpPr>
        <cdr:cNvPr id="3" name="Textfeld 6"/>
        <cdr:cNvSpPr txBox="1"/>
      </cdr:nvSpPr>
      <cdr:spPr>
        <a:xfrm xmlns:a="http://schemas.openxmlformats.org/drawingml/2006/main">
          <a:off x="2213678" y="2952328"/>
          <a:ext cx="2735801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square" lIns="0" tIns="0" rIns="0" bIns="0" numCol="1" rtlCol="0" anchor="t" anchorCtr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fontAlgn="base">
            <a:spcBef>
              <a:spcPct val="15000"/>
            </a:spcBef>
            <a:spcAft>
              <a:spcPct val="15000"/>
            </a:spcAft>
            <a:buClr>
              <a:schemeClr val="tx2"/>
            </a:buClr>
            <a:buSzPct val="110000"/>
          </a:pPr>
          <a:r>
            <a: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+mn-cs"/>
            </a:rPr>
            <a:t>Geburten pro Frau: </a:t>
          </a:r>
          <a:r>
            <a:rPr lang="de-DE" sz="1600" kern="0" dirty="0">
              <a:solidFill>
                <a:schemeClr val="bg2"/>
              </a:solidFill>
            </a:rPr>
            <a:t>1,39</a:t>
          </a:r>
          <a:endParaRPr kumimoji="0" lang="de-DE" sz="1600" b="0" i="0" u="none" strike="noStrike" kern="0" cap="none" spc="0" normalizeH="0" baseline="0" noProof="0" dirty="0" smtClean="0">
            <a:ln>
              <a:noFill/>
            </a:ln>
            <a:solidFill>
              <a:schemeClr val="bg2"/>
            </a:solidFill>
            <a:effectLst/>
            <a:uLnTx/>
            <a:uFillTx/>
            <a:latin typeface="+mj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0.2745</cdr:x>
      <cdr:y>0.79853</cdr:y>
    </cdr:from>
    <cdr:to>
      <cdr:x>0.61374</cdr:x>
      <cdr:y>0.84729</cdr:y>
    </cdr:to>
    <cdr:sp macro="" textlink="">
      <cdr:nvSpPr>
        <cdr:cNvPr id="4" name="Textfeld 6"/>
        <cdr:cNvSpPr txBox="1"/>
      </cdr:nvSpPr>
      <cdr:spPr>
        <a:xfrm xmlns:a="http://schemas.openxmlformats.org/drawingml/2006/main">
          <a:off x="2213678" y="4032448"/>
          <a:ext cx="2735801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square" lIns="0" tIns="0" rIns="0" bIns="0" numCol="1" rtlCol="0" anchor="t" anchorCtr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fontAlgn="base">
            <a:spcBef>
              <a:spcPct val="15000"/>
            </a:spcBef>
            <a:spcAft>
              <a:spcPct val="15000"/>
            </a:spcAft>
            <a:buClr>
              <a:schemeClr val="tx2"/>
            </a:buClr>
            <a:buSzPct val="110000"/>
          </a:pPr>
          <a:r>
            <a: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+mn-cs"/>
            </a:rPr>
            <a:t>Geburten pro Frau: </a:t>
          </a:r>
          <a:r>
            <a:rPr lang="de-DE" sz="1600" kern="0" dirty="0">
              <a:solidFill>
                <a:schemeClr val="bg2"/>
              </a:solidFill>
            </a:rPr>
            <a:t>1,44</a:t>
          </a:r>
          <a:endParaRPr kumimoji="0" lang="de-DE" sz="1600" b="0" i="0" u="none" strike="noStrike" kern="0" cap="none" spc="0" normalizeH="0" baseline="0" noProof="0" dirty="0" smtClean="0">
            <a:ln>
              <a:noFill/>
            </a:ln>
            <a:solidFill>
              <a:schemeClr val="bg2"/>
            </a:solidFill>
            <a:effectLst/>
            <a:uLnTx/>
            <a:uFillTx/>
            <a:latin typeface="+mj-lt"/>
            <a:ea typeface="+mn-ea"/>
            <a:cs typeface="+mn-cs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0.54465</cdr:x>
      <cdr:y>0.93905</cdr:y>
    </cdr:from>
    <cdr:to>
      <cdr:x>0.94645</cdr:x>
      <cdr:y>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4392290" y="4742060"/>
          <a:ext cx="3240360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vert="horz" wrap="square" lIns="0" tIns="0" rIns="0" bIns="0" numCol="1" rtlCol="0" anchor="t" anchorCtr="0" compatLnSpc="1">
          <a:prstTxWarp prst="textNoShape">
            <a:avLst/>
          </a:prstTxWarp>
          <a:spAutoFit/>
        </a:bodyPr>
        <a:lstStyle xmlns:a="http://schemas.openxmlformats.org/drawingml/2006/main"/>
        <a:p xmlns:a="http://schemas.openxmlformats.org/drawingml/2006/main">
          <a:pPr marL="0" marR="0" indent="0" algn="l" defTabSz="914400" rtl="0" eaLnBrk="1" fontAlgn="base" latinLnBrk="0" hangingPunct="1">
            <a:lnSpc>
              <a:spcPct val="100000"/>
            </a:lnSpc>
            <a:spcBef>
              <a:spcPct val="15000"/>
            </a:spcBef>
            <a:spcAft>
              <a:spcPct val="15000"/>
            </a:spcAft>
            <a:buClr>
              <a:schemeClr val="tx2"/>
            </a:buClr>
            <a:buSzPct val="110000"/>
            <a:buFont typeface="Arial" pitchFamily="34" charset="0"/>
            <a:buNone/>
            <a:tabLst/>
          </a:pPr>
          <a:endParaRPr kumimoji="0" lang="de-DE" sz="2000" b="0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0.30189</cdr:x>
      <cdr:y>0.93018</cdr:y>
    </cdr:from>
    <cdr:to>
      <cdr:x>0.33963</cdr:x>
      <cdr:y>0.99644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2304256" y="4320480"/>
          <a:ext cx="288032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vert="horz" wrap="square" lIns="0" tIns="0" rIns="0" bIns="0" numCol="1" rtlCol="0" anchor="t" anchorCtr="0" compatLnSpc="1">
          <a:prstTxWarp prst="textNoShape">
            <a:avLst/>
          </a:prstTxWarp>
          <a:spAutoFit/>
        </a:bodyPr>
        <a:lstStyle xmlns:a="http://schemas.openxmlformats.org/drawingml/2006/main"/>
        <a:p xmlns:a="http://schemas.openxmlformats.org/drawingml/2006/main">
          <a:pPr marL="0" marR="0" indent="0" algn="l" defTabSz="914400" rtl="0" eaLnBrk="1" fontAlgn="base" latinLnBrk="0" hangingPunct="1">
            <a:lnSpc>
              <a:spcPct val="100000"/>
            </a:lnSpc>
            <a:spcBef>
              <a:spcPct val="15000"/>
            </a:spcBef>
            <a:spcAft>
              <a:spcPct val="15000"/>
            </a:spcAft>
            <a:buClr>
              <a:schemeClr val="tx2"/>
            </a:buClr>
            <a:buSzPct val="110000"/>
            <a:buFont typeface="Arial" pitchFamily="34" charset="0"/>
            <a:buNone/>
            <a:tabLst/>
          </a:pPr>
          <a:r>
            <a: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rPr>
            <a:t>*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014298" y="9400188"/>
            <a:ext cx="707167" cy="466125"/>
          </a:xfrm>
          <a:prstGeom prst="rect">
            <a:avLst/>
          </a:prstGeom>
        </p:spPr>
        <p:txBody>
          <a:bodyPr vert="horz" lIns="0" tIns="0" rIns="0" bIns="72000" rtlCol="0" anchor="b"/>
          <a:lstStyle>
            <a:lvl1pPr algn="r">
              <a:defRPr sz="1200"/>
            </a:lvl1pPr>
          </a:lstStyle>
          <a:p>
            <a:pPr algn="ctr"/>
            <a:fld id="{AFCA2D87-342B-410D-A057-98C7CD879DC5}" type="slidenum">
              <a:rPr lang="de-DE" smtClean="0"/>
              <a:pPr algn="ctr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59229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201543" y="9372997"/>
            <a:ext cx="2121500" cy="493316"/>
          </a:xfrm>
          <a:prstGeom prst="rect">
            <a:avLst/>
          </a:prstGeom>
        </p:spPr>
        <p:txBody>
          <a:bodyPr vert="horz" lIns="0" tIns="0" rIns="0" bIns="72000" rtlCol="0" anchor="b" anchorCtr="0"/>
          <a:lstStyle>
            <a:lvl1pPr algn="l">
              <a:defRPr sz="1200"/>
            </a:lvl1pPr>
          </a:lstStyle>
          <a:p>
            <a:fld id="{C1DC0878-342E-434D-A46A-B71EBBE1C49C}" type="datetime6">
              <a:rPr lang="de-DE" smtClean="0"/>
              <a:pPr/>
              <a:t>Mai 13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6" name="Fußzeilenplatzhalter 5" descr="HeadFooterNotice"/>
          <p:cNvSpPr>
            <a:spLocks noGrp="1"/>
          </p:cNvSpPr>
          <p:nvPr>
            <p:ph type="ftr" sz="quarter" idx="4"/>
          </p:nvPr>
        </p:nvSpPr>
        <p:spPr>
          <a:xfrm>
            <a:off x="3622282" y="9400188"/>
            <a:ext cx="2918831" cy="466125"/>
          </a:xfrm>
          <a:prstGeom prst="rect">
            <a:avLst/>
          </a:prstGeom>
        </p:spPr>
        <p:txBody>
          <a:bodyPr vert="horz" wrap="square" lIns="0" tIns="0" rIns="0" bIns="72000" rtlCol="0" anchor="b"/>
          <a:lstStyle>
            <a:lvl1pPr algn="r">
              <a:defRPr sz="1000" b="1">
                <a:solidFill>
                  <a:srgbClr val="878787"/>
                </a:solidFill>
              </a:defRPr>
            </a:lvl1pPr>
          </a:lstStyle>
          <a:p>
            <a:r>
              <a:rPr lang="en-US" smtClean="0"/>
              <a:t>engineering for a better world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014298" y="9400188"/>
            <a:ext cx="707167" cy="466125"/>
          </a:xfrm>
          <a:prstGeom prst="rect">
            <a:avLst/>
          </a:prstGeom>
        </p:spPr>
        <p:txBody>
          <a:bodyPr vert="horz" lIns="0" tIns="0" rIns="0" bIns="72000" rtlCol="0" anchor="b"/>
          <a:lstStyle>
            <a:lvl1pPr algn="ctr">
              <a:defRPr sz="1200"/>
            </a:lvl1pPr>
          </a:lstStyle>
          <a:p>
            <a:fld id="{C79130B0-0161-498A-82B5-7850946FA910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Grafik 7" descr="Silber_GEA_26lg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229" y="219506"/>
            <a:ext cx="939639" cy="33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679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34822" name="Foliennummernplatzhalter 5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7CE60B-EDF1-4302-B31E-5862536816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130B0-0161-498A-82B5-7850946FA91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47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Bei GEA</a:t>
            </a:r>
            <a:r>
              <a:rPr lang="de-DE" baseline="0" dirty="0" smtClean="0"/>
              <a:t> hat man Wichtigkeit erkannt und als „eigenständige“ Funktion etabliert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130B0-0161-498A-82B5-7850946FA91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45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Das</a:t>
            </a:r>
            <a:r>
              <a:rPr lang="de-DE" baseline="0" dirty="0" smtClean="0"/>
              <a:t> Thema „</a:t>
            </a:r>
            <a:r>
              <a:rPr lang="de-DE" baseline="0" dirty="0" err="1" smtClean="0"/>
              <a:t>Frauen“und</a:t>
            </a:r>
            <a:r>
              <a:rPr lang="de-DE" baseline="0" dirty="0" smtClean="0"/>
              <a:t> „Frauen in Führungspositionen“ ist ein wichtiger Bestandteil der Definition von Diversity bei der GEA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130B0-0161-498A-82B5-7850946FA91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12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Um Diversity aktiv im</a:t>
            </a:r>
            <a:r>
              <a:rPr lang="de-DE" baseline="0" dirty="0" smtClean="0"/>
              <a:t> Unternehmen voranzutreiben und damit in der Unternehmenskultur zu verankern gibt es ein spezielles Diversity Training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130B0-0161-498A-82B5-7850946FA91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193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(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130B0-0161-498A-82B5-7850946FA91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02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Geschlechtsunabhängig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130B0-0161-498A-82B5-7850946FA91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95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 Entwicklung</a:t>
            </a:r>
            <a:r>
              <a:rPr lang="de-DE" baseline="0" dirty="0" smtClean="0"/>
              <a:t> aller </a:t>
            </a:r>
            <a:r>
              <a:rPr lang="de-DE" dirty="0" smtClean="0"/>
              <a:t>Diversity</a:t>
            </a:r>
            <a:r>
              <a:rPr lang="de-DE" baseline="0" dirty="0" smtClean="0"/>
              <a:t> Kriterien wird anhand von Performance </a:t>
            </a:r>
            <a:r>
              <a:rPr lang="de-DE" baseline="0" dirty="0" err="1" smtClean="0"/>
              <a:t>Indicators</a:t>
            </a:r>
            <a:r>
              <a:rPr lang="de-DE" baseline="0" dirty="0" smtClean="0"/>
              <a:t> gemessen und als Report veröffentlicht; darüberhinaus wird für die Kriterien eine (quantitative) „</a:t>
            </a:r>
            <a:r>
              <a:rPr lang="de-DE" baseline="0" dirty="0" err="1" smtClean="0"/>
              <a:t>Guidance</a:t>
            </a:r>
            <a:r>
              <a:rPr lang="de-DE" baseline="0" dirty="0" smtClean="0"/>
              <a:t>“ festgelegt. Die Zielerreichung wird durch qualitative Maßnahmen unterstützt und es findet ein jährlicher Soll-Ist Vergleich statt. </a:t>
            </a:r>
          </a:p>
          <a:p>
            <a:r>
              <a:rPr lang="de-DE" baseline="0" dirty="0" smtClean="0"/>
              <a:t>Es wird nicht nur der tatsächliche Anteil von Frauen in Führungspositionen gemessen, sondern es gibt auch sogenannte „</a:t>
            </a:r>
            <a:r>
              <a:rPr lang="de-DE" baseline="0" dirty="0" err="1" smtClean="0"/>
              <a:t>Complementary</a:t>
            </a:r>
            <a:r>
              <a:rPr lang="de-DE" baseline="0" dirty="0" smtClean="0"/>
              <a:t> DPIs“, die z.B. den Anteil von Frauen in den GEA Talent Pipelines misst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130B0-0161-498A-82B5-7850946FA91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594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02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40000" y="4320000"/>
            <a:ext cx="5400000" cy="9000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noProof="0" smtClean="0"/>
              <a:t>Formatvorlage des Untertitelmasters durch Klicken bearbeiten</a:t>
            </a:r>
            <a:endParaRPr lang="de-DE" noProof="0" dirty="0"/>
          </a:p>
        </p:txBody>
      </p:sp>
      <p:pic>
        <p:nvPicPr>
          <p:cNvPr id="7" name="Picture 23" descr="GEA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381" y="279854"/>
            <a:ext cx="1511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8"/>
          <p:cNvCxnSpPr/>
          <p:nvPr userDrawn="1"/>
        </p:nvCxnSpPr>
        <p:spPr>
          <a:xfrm>
            <a:off x="539750" y="6494400"/>
            <a:ext cx="8064500" cy="1588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40000" y="3240000"/>
            <a:ext cx="80640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800" baseline="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1" name="Textfeld 10" descr="Div_Com"/>
          <p:cNvSpPr txBox="1"/>
          <p:nvPr userDrawn="1"/>
        </p:nvSpPr>
        <p:spPr>
          <a:xfrm>
            <a:off x="540000" y="5400000"/>
            <a:ext cx="806425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1" noProof="0" smtClean="0">
                <a:solidFill>
                  <a:srgbClr val="878787"/>
                </a:solidFill>
              </a:rPr>
              <a:t>GEA Group Aktiengesellschaft</a:t>
            </a:r>
            <a:endParaRPr lang="de-DE" sz="1800" b="1" noProof="0" dirty="0">
              <a:solidFill>
                <a:srgbClr val="878787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6619FA-62B9-4C58-8D46-9877ED4AF800}" type="slidenum">
              <a:rPr lang="de-DE" smtClean="0"/>
              <a:pPr/>
              <a:t>‹Nr.›</a:t>
            </a:fld>
            <a:r>
              <a:rPr lang="de-DE" smtClean="0"/>
              <a:t>  </a:t>
            </a:r>
            <a:endParaRPr lang="de-DE" dirty="0" smtClean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Mai 2013</a:t>
            </a:r>
            <a:endParaRPr lang="de-DE"/>
          </a:p>
        </p:txBody>
      </p:sp>
      <p:pic>
        <p:nvPicPr>
          <p:cNvPr id="2" name="Grafik 1" descr="Keyvisual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8" y="1170146"/>
            <a:ext cx="8065008" cy="180136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GE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inalSlid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1147" cy="691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175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619FA-62B9-4C58-8D46-9877ED4AF800}" type="slidenum">
              <a:rPr lang="de-DE" smtClean="0"/>
              <a:pPr/>
              <a:t>‹Nr.›</a:t>
            </a:fld>
            <a:r>
              <a:rPr lang="de-DE" smtClean="0"/>
              <a:t>  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Insert text with "Insert Header and Footer"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30956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619FA-62B9-4C58-8D46-9877ED4AF800}" type="slidenum">
              <a:rPr lang="de-DE" smtClean="0"/>
              <a:pPr/>
              <a:t>‹Nr.›</a:t>
            </a:fld>
            <a:r>
              <a:rPr lang="de-DE" smtClean="0"/>
              <a:t>  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Mai 2013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line mit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619FA-62B9-4C58-8D46-9877ED4AF800}" type="slidenum">
              <a:rPr lang="de-DE" smtClean="0"/>
              <a:pPr/>
              <a:t>‹Nr.›</a:t>
            </a:fld>
            <a:r>
              <a:rPr lang="de-DE" smtClean="0"/>
              <a:t>  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Mai 2013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539750" y="1634310"/>
            <a:ext cx="8064500" cy="457806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39750" y="1162800"/>
            <a:ext cx="80645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619FA-62B9-4C58-8D46-9877ED4AF800}" type="slidenum">
              <a:rPr lang="de-DE" smtClean="0"/>
              <a:pPr/>
              <a:t>‹Nr.›</a:t>
            </a:fld>
            <a:r>
              <a:rPr lang="de-DE" smtClean="0"/>
              <a:t>  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Mai 2013</a:t>
            </a:r>
            <a:endParaRPr lang="de-DE" dirty="0"/>
          </a:p>
        </p:txBody>
      </p:sp>
      <p:sp>
        <p:nvSpPr>
          <p:cNvPr id="5" name="Inhaltsplatzhalter 5"/>
          <p:cNvSpPr>
            <a:spLocks noGrp="1"/>
          </p:cNvSpPr>
          <p:nvPr>
            <p:ph sz="quarter" idx="12"/>
          </p:nvPr>
        </p:nvSpPr>
        <p:spPr>
          <a:xfrm>
            <a:off x="539750" y="1162800"/>
            <a:ext cx="3888000" cy="5050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Inhaltsplatzhalter 5"/>
          <p:cNvSpPr>
            <a:spLocks noGrp="1"/>
          </p:cNvSpPr>
          <p:nvPr>
            <p:ph sz="quarter" idx="13"/>
          </p:nvPr>
        </p:nvSpPr>
        <p:spPr>
          <a:xfrm>
            <a:off x="4716000" y="1162800"/>
            <a:ext cx="3888000" cy="5050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619FA-62B9-4C58-8D46-9877ED4AF800}" type="slidenum">
              <a:rPr lang="de-DE" smtClean="0"/>
              <a:pPr/>
              <a:t>‹Nr.›</a:t>
            </a:fld>
            <a:r>
              <a:rPr lang="de-DE" smtClean="0"/>
              <a:t>  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Mai 2013</a:t>
            </a:r>
            <a:endParaRPr lang="de-DE" dirty="0"/>
          </a:p>
        </p:txBody>
      </p:sp>
      <p:sp>
        <p:nvSpPr>
          <p:cNvPr id="5" name="Inhaltsplatzhalter 5"/>
          <p:cNvSpPr>
            <a:spLocks noGrp="1"/>
          </p:cNvSpPr>
          <p:nvPr>
            <p:ph sz="quarter" idx="12"/>
          </p:nvPr>
        </p:nvSpPr>
        <p:spPr>
          <a:xfrm>
            <a:off x="539750" y="1634400"/>
            <a:ext cx="3888000" cy="45792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Inhaltsplatzhalter 5"/>
          <p:cNvSpPr>
            <a:spLocks noGrp="1"/>
          </p:cNvSpPr>
          <p:nvPr>
            <p:ph sz="quarter" idx="13"/>
          </p:nvPr>
        </p:nvSpPr>
        <p:spPr>
          <a:xfrm>
            <a:off x="4716000" y="1634400"/>
            <a:ext cx="3888000" cy="45792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539750" y="1162800"/>
            <a:ext cx="3852000" cy="360000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752250" y="1162800"/>
            <a:ext cx="3852000" cy="360000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hrere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619FA-62B9-4C58-8D46-9877ED4AF800}" type="slidenum">
              <a:rPr lang="de-DE" smtClean="0"/>
              <a:pPr/>
              <a:t>‹Nr.›</a:t>
            </a:fld>
            <a:r>
              <a:rPr lang="de-DE" smtClean="0"/>
              <a:t>  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Mai 2013</a:t>
            </a:r>
            <a:endParaRPr lang="de-DE" dirty="0"/>
          </a:p>
        </p:txBody>
      </p:sp>
      <p:sp>
        <p:nvSpPr>
          <p:cNvPr id="5" name="Inhaltsplatzhalter 5"/>
          <p:cNvSpPr>
            <a:spLocks noGrp="1"/>
          </p:cNvSpPr>
          <p:nvPr>
            <p:ph sz="quarter" idx="12"/>
          </p:nvPr>
        </p:nvSpPr>
        <p:spPr>
          <a:xfrm>
            <a:off x="539750" y="1162800"/>
            <a:ext cx="3888000" cy="5050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Inhaltsplatzhalter 5"/>
          <p:cNvSpPr>
            <a:spLocks noGrp="1"/>
          </p:cNvSpPr>
          <p:nvPr>
            <p:ph sz="quarter" idx="13"/>
          </p:nvPr>
        </p:nvSpPr>
        <p:spPr>
          <a:xfrm>
            <a:off x="4716000" y="1162800"/>
            <a:ext cx="3888000" cy="208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4716000" y="3319200"/>
            <a:ext cx="3888000" cy="288000"/>
          </a:xfrm>
        </p:spPr>
        <p:txBody>
          <a:bodyPr anchor="t"/>
          <a:lstStyle>
            <a:lvl1pPr marL="0" indent="0">
              <a:buNone/>
              <a:defRPr sz="14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Inhaltsplatzhalter 5"/>
          <p:cNvSpPr>
            <a:spLocks noGrp="1"/>
          </p:cNvSpPr>
          <p:nvPr>
            <p:ph sz="quarter" idx="16"/>
          </p:nvPr>
        </p:nvSpPr>
        <p:spPr>
          <a:xfrm>
            <a:off x="4716000" y="3763962"/>
            <a:ext cx="3888000" cy="208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7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4716000" y="5922300"/>
            <a:ext cx="3888000" cy="288000"/>
          </a:xfrm>
        </p:spPr>
        <p:txBody>
          <a:bodyPr anchor="t"/>
          <a:lstStyle>
            <a:lvl1pPr marL="0" indent="0">
              <a:buNone/>
              <a:defRPr sz="14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0"/>
          <p:cNvSpPr>
            <a:spLocks noGrp="1"/>
          </p:cNvSpPr>
          <p:nvPr>
            <p:ph type="pic" sz="quarter" idx="19"/>
          </p:nvPr>
        </p:nvSpPr>
        <p:spPr>
          <a:xfrm>
            <a:off x="4714874" y="3764384"/>
            <a:ext cx="3888000" cy="2088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8"/>
          </p:nvPr>
        </p:nvSpPr>
        <p:spPr>
          <a:xfrm>
            <a:off x="4714874" y="1160463"/>
            <a:ext cx="3888000" cy="2088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619FA-62B9-4C58-8D46-9877ED4AF800}" type="slidenum">
              <a:rPr lang="de-DE" smtClean="0"/>
              <a:pPr/>
              <a:t>‹Nr.›</a:t>
            </a:fld>
            <a:r>
              <a:rPr lang="de-DE" smtClean="0"/>
              <a:t>  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Mai 2013</a:t>
            </a:r>
            <a:endParaRPr lang="de-DE" dirty="0"/>
          </a:p>
        </p:txBody>
      </p:sp>
      <p:sp>
        <p:nvSpPr>
          <p:cNvPr id="5" name="Inhaltsplatzhalter 5"/>
          <p:cNvSpPr>
            <a:spLocks noGrp="1"/>
          </p:cNvSpPr>
          <p:nvPr>
            <p:ph sz="quarter" idx="12"/>
          </p:nvPr>
        </p:nvSpPr>
        <p:spPr>
          <a:xfrm>
            <a:off x="539750" y="1162800"/>
            <a:ext cx="3888000" cy="5050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4716000" y="3319200"/>
            <a:ext cx="3888000" cy="288000"/>
          </a:xfrm>
        </p:spPr>
        <p:txBody>
          <a:bodyPr anchor="t"/>
          <a:lstStyle>
            <a:lvl1pPr marL="0" indent="0">
              <a:buNone/>
              <a:defRPr sz="14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4716000" y="5922300"/>
            <a:ext cx="3888000" cy="288000"/>
          </a:xfrm>
        </p:spPr>
        <p:txBody>
          <a:bodyPr anchor="t"/>
          <a:lstStyle>
            <a:lvl1pPr marL="0" indent="0">
              <a:buNone/>
              <a:defRPr sz="14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619FA-62B9-4C58-8D46-9877ED4AF800}" type="slidenum">
              <a:rPr lang="de-DE" smtClean="0"/>
              <a:pPr/>
              <a:t>‹Nr.›</a:t>
            </a:fld>
            <a:r>
              <a:rPr lang="de-DE" smtClean="0"/>
              <a:t>  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Mai 2013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Key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02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40000" y="4320000"/>
            <a:ext cx="5400000" cy="9000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noProof="0" smtClean="0"/>
              <a:t>Formatvorlage des Untertitelmasters durch Klicken bearbeiten</a:t>
            </a:r>
            <a:endParaRPr lang="de-DE" noProof="0"/>
          </a:p>
        </p:txBody>
      </p:sp>
      <p:pic>
        <p:nvPicPr>
          <p:cNvPr id="7" name="Picture 23" descr="GEA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381" y="279854"/>
            <a:ext cx="1511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8"/>
          <p:cNvCxnSpPr/>
          <p:nvPr userDrawn="1"/>
        </p:nvCxnSpPr>
        <p:spPr>
          <a:xfrm>
            <a:off x="539750" y="6494400"/>
            <a:ext cx="8064500" cy="1588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40000" y="3240000"/>
            <a:ext cx="80640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800" baseline="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1" name="Textfeld 10" descr="Div_Com"/>
          <p:cNvSpPr txBox="1"/>
          <p:nvPr userDrawn="1"/>
        </p:nvSpPr>
        <p:spPr>
          <a:xfrm>
            <a:off x="540000" y="5400000"/>
            <a:ext cx="806425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1" noProof="0" smtClean="0">
                <a:solidFill>
                  <a:srgbClr val="878787"/>
                </a:solidFill>
              </a:rPr>
              <a:t>GEA Group Aktiengesellschaft</a:t>
            </a:r>
            <a:endParaRPr lang="de-DE" sz="1800" b="1" noProof="0" dirty="0">
              <a:solidFill>
                <a:srgbClr val="878787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619FA-62B9-4C58-8D46-9877ED4AF800}" type="slidenum">
              <a:rPr lang="de-DE" noProof="0" smtClean="0"/>
              <a:pPr/>
              <a:t>‹Nr.›</a:t>
            </a:fld>
            <a:r>
              <a:rPr lang="de-DE" noProof="0" smtClean="0"/>
              <a:t>  </a:t>
            </a: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Mai 2013</a:t>
            </a:r>
            <a:endParaRPr lang="de-DE" noProof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platzhalter 13"/>
          <p:cNvSpPr>
            <a:spLocks noGrp="1"/>
          </p:cNvSpPr>
          <p:nvPr>
            <p:ph type="title"/>
          </p:nvPr>
        </p:nvSpPr>
        <p:spPr>
          <a:xfrm>
            <a:off x="540000" y="318180"/>
            <a:ext cx="6136408" cy="360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0068" y="6585993"/>
            <a:ext cx="360045" cy="16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rgbClr val="878787"/>
                </a:solidFill>
                <a:latin typeface="+mj-lt"/>
              </a:defRPr>
            </a:lvl1pPr>
          </a:lstStyle>
          <a:p>
            <a:fld id="{D46619FA-62B9-4C58-8D46-9877ED4AF800}" type="slidenum">
              <a:rPr lang="de-DE" smtClean="0"/>
              <a:pPr/>
              <a:t>‹Nr.›</a:t>
            </a:fld>
            <a:r>
              <a:rPr lang="de-DE" smtClean="0"/>
              <a:t>  </a:t>
            </a:r>
            <a:endParaRPr lang="de-DE" dirty="0" smtClean="0"/>
          </a:p>
        </p:txBody>
      </p:sp>
      <p:pic>
        <p:nvPicPr>
          <p:cNvPr id="9" name="Picture 32" descr="GEA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39050" y="292100"/>
            <a:ext cx="9652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Gerade Verbindung 9"/>
          <p:cNvCxnSpPr/>
          <p:nvPr/>
        </p:nvCxnSpPr>
        <p:spPr>
          <a:xfrm>
            <a:off x="539750" y="6498000"/>
            <a:ext cx="8064500" cy="1588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540000" y="870038"/>
            <a:ext cx="8064500" cy="1588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 descr="Div_Com_foot"/>
          <p:cNvSpPr txBox="1"/>
          <p:nvPr/>
        </p:nvSpPr>
        <p:spPr>
          <a:xfrm>
            <a:off x="5328666" y="6585516"/>
            <a:ext cx="3276409" cy="1656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noProof="0" smtClean="0">
                <a:solidFill>
                  <a:srgbClr val="878787"/>
                </a:solidFill>
              </a:rPr>
              <a:t>engineering for a better world</a:t>
            </a:r>
            <a:endParaRPr lang="de-DE" sz="1000" b="1" noProof="0" dirty="0">
              <a:solidFill>
                <a:srgbClr val="878787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972121" y="6585516"/>
            <a:ext cx="4320540" cy="1656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rgbClr val="878787"/>
                </a:solidFill>
              </a:defRPr>
            </a:lvl1pPr>
          </a:lstStyle>
          <a:p>
            <a:r>
              <a:rPr lang="de-DE" smtClean="0"/>
              <a:t>Mai 2013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idx="1"/>
          </p:nvPr>
        </p:nvSpPr>
        <p:spPr>
          <a:xfrm>
            <a:off x="539750" y="1161143"/>
            <a:ext cx="8064500" cy="50491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6" r:id="rId7"/>
    <p:sldLayoutId id="2147483674" r:id="rId8"/>
    <p:sldLayoutId id="2147483677" r:id="rId9"/>
    <p:sldLayoutId id="2147483678" r:id="rId10"/>
    <p:sldLayoutId id="2147483679" r:id="rId11"/>
  </p:sldLayoutIdLst>
  <p:transition/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baseline="0">
          <a:solidFill>
            <a:srgbClr val="000000"/>
          </a:solidFill>
          <a:latin typeface="+mj-lt"/>
          <a:ea typeface="+mj-ea"/>
          <a:cs typeface="+mj-cs"/>
        </a:defRPr>
      </a:lvl1pPr>
      <a:lvl2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2pPr>
      <a:lvl3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3pPr>
      <a:lvl4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5pPr>
      <a:lvl6pPr marL="4572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9144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13716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18288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titleStyle>
    <p:bodyStyle>
      <a:lvl1pPr marL="180975" indent="-180975" algn="l" rtl="0" eaLnBrk="1" fontAlgn="base" hangingPunct="1">
        <a:lnSpc>
          <a:spcPct val="100000"/>
        </a:lnSpc>
        <a:spcBef>
          <a:spcPts val="350"/>
        </a:spcBef>
        <a:spcAft>
          <a:spcPts val="350"/>
        </a:spcAft>
        <a:buClr>
          <a:schemeClr val="tx2"/>
        </a:buClr>
        <a:buSzPct val="100000"/>
        <a:buFont typeface="Arial" pitchFamily="34" charset="0"/>
        <a:buChar char="•"/>
        <a:defRPr sz="2000" baseline="0">
          <a:solidFill>
            <a:schemeClr val="tx1"/>
          </a:solidFill>
          <a:latin typeface="+mj-lt"/>
          <a:ea typeface="+mn-ea"/>
          <a:cs typeface="+mn-cs"/>
        </a:defRPr>
      </a:lvl1pPr>
      <a:lvl2pPr marL="360000" indent="-180975" algn="l" rtl="0" eaLnBrk="1" fontAlgn="base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tx2"/>
        </a:buClr>
        <a:buSzPct val="100000"/>
        <a:buFont typeface="Arial" pitchFamily="34" charset="0"/>
        <a:buChar char="•"/>
        <a:defRPr>
          <a:solidFill>
            <a:schemeClr val="tx1"/>
          </a:solidFill>
          <a:latin typeface="+mj-lt"/>
        </a:defRPr>
      </a:lvl2pPr>
      <a:lvl3pPr marL="540000" indent="-180975" algn="l" rtl="0" eaLnBrk="1" fontAlgn="base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j-lt"/>
        </a:defRPr>
      </a:lvl3pPr>
      <a:lvl4pPr marL="720000" indent="-180000" algn="l" rtl="0" eaLnBrk="1" fontAlgn="base" hangingPunct="1">
        <a:lnSpc>
          <a:spcPct val="100000"/>
        </a:lnSpc>
        <a:spcBef>
          <a:spcPts val="150"/>
        </a:spcBef>
        <a:spcAft>
          <a:spcPts val="150"/>
        </a:spcAft>
        <a:buClr>
          <a:schemeClr val="tx2"/>
        </a:buClr>
        <a:buSzPct val="100000"/>
        <a:buFont typeface="Arial" pitchFamily="34" charset="0"/>
        <a:buChar char="•"/>
        <a:defRPr sz="1400">
          <a:solidFill>
            <a:schemeClr val="tx1"/>
          </a:solidFill>
          <a:latin typeface="+mj-lt"/>
        </a:defRPr>
      </a:lvl4pPr>
      <a:lvl5pPr marL="900113" indent="-180975" algn="l" rtl="0" eaLnBrk="1" fontAlgn="base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tx2"/>
        </a:buClr>
        <a:buSzPct val="100000"/>
        <a:buFont typeface="Arial" pitchFamily="34" charset="0"/>
        <a:buChar char="•"/>
        <a:defRPr sz="1400">
          <a:solidFill>
            <a:srgbClr val="000000"/>
          </a:solidFill>
          <a:latin typeface="+mn-lt"/>
        </a:defRPr>
      </a:lvl5pPr>
      <a:lvl6pPr marL="2170113" indent="-182563" algn="l" rtl="0" eaLnBrk="1" fontAlgn="base" hangingPunct="1">
        <a:spcBef>
          <a:spcPct val="20000"/>
        </a:spcBef>
        <a:spcAft>
          <a:spcPct val="20000"/>
        </a:spcAft>
        <a:buClr>
          <a:srgbClr val="000000"/>
        </a:buClr>
        <a:buSzPct val="110000"/>
        <a:defRPr sz="1600">
          <a:solidFill>
            <a:srgbClr val="000000"/>
          </a:solidFill>
          <a:latin typeface="+mn-lt"/>
        </a:defRPr>
      </a:lvl6pPr>
      <a:lvl7pPr marL="2627313" indent="-182563" algn="l" rtl="0" eaLnBrk="1" fontAlgn="base" hangingPunct="1">
        <a:spcBef>
          <a:spcPct val="20000"/>
        </a:spcBef>
        <a:spcAft>
          <a:spcPct val="20000"/>
        </a:spcAft>
        <a:buClr>
          <a:srgbClr val="000000"/>
        </a:buClr>
        <a:buSzPct val="110000"/>
        <a:defRPr sz="1600">
          <a:solidFill>
            <a:srgbClr val="000000"/>
          </a:solidFill>
          <a:latin typeface="+mn-lt"/>
        </a:defRPr>
      </a:lvl7pPr>
      <a:lvl8pPr marL="3084513" indent="-182563" algn="l" rtl="0" eaLnBrk="1" fontAlgn="base" hangingPunct="1">
        <a:spcBef>
          <a:spcPct val="20000"/>
        </a:spcBef>
        <a:spcAft>
          <a:spcPct val="20000"/>
        </a:spcAft>
        <a:buClr>
          <a:srgbClr val="000000"/>
        </a:buClr>
        <a:buSzPct val="110000"/>
        <a:defRPr sz="1600">
          <a:solidFill>
            <a:srgbClr val="000000"/>
          </a:solidFill>
          <a:latin typeface="+mn-lt"/>
        </a:defRPr>
      </a:lvl8pPr>
      <a:lvl9pPr marL="3541713" indent="-182563" algn="l" rtl="0" eaLnBrk="1" fontAlgn="base" hangingPunct="1">
        <a:spcBef>
          <a:spcPct val="20000"/>
        </a:spcBef>
        <a:spcAft>
          <a:spcPct val="20000"/>
        </a:spcAft>
        <a:buClr>
          <a:srgbClr val="000000"/>
        </a:buClr>
        <a:buSzPct val="110000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stfalia.com/hq/en/products_services/proformance_equipment/products/milking_equipment/milking_components/default.aspx" TargetMode="External"/><Relationship Id="rId13" Type="http://schemas.openxmlformats.org/officeDocument/2006/relationships/hyperlink" Target="http://www.westfalia.com/hq/de/products_services/milking_cooling/farm_management/herd_management_software/default.aspx" TargetMode="External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9" Type="http://schemas.openxmlformats.org/officeDocument/2006/relationships/image" Target="../media/image39.jpeg"/><Relationship Id="rId3" Type="http://schemas.openxmlformats.org/officeDocument/2006/relationships/image" Target="../media/image7.png"/><Relationship Id="rId21" Type="http://schemas.openxmlformats.org/officeDocument/2006/relationships/image" Target="../media/image21.jpeg"/><Relationship Id="rId34" Type="http://schemas.openxmlformats.org/officeDocument/2006/relationships/image" Target="../media/image34.jpeg"/><Relationship Id="rId42" Type="http://schemas.openxmlformats.org/officeDocument/2006/relationships/image" Target="../media/image42.jpeg"/><Relationship Id="rId7" Type="http://schemas.openxmlformats.org/officeDocument/2006/relationships/image" Target="../media/image10.jpeg"/><Relationship Id="rId12" Type="http://schemas.openxmlformats.org/officeDocument/2006/relationships/image" Target="../media/image13.pn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33" Type="http://schemas.openxmlformats.org/officeDocument/2006/relationships/image" Target="../media/image33.jpeg"/><Relationship Id="rId38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jpeg"/><Relationship Id="rId41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11" Type="http://schemas.openxmlformats.org/officeDocument/2006/relationships/image" Target="../media/image12.jpeg"/><Relationship Id="rId24" Type="http://schemas.openxmlformats.org/officeDocument/2006/relationships/image" Target="../media/image24.jpeg"/><Relationship Id="rId32" Type="http://schemas.openxmlformats.org/officeDocument/2006/relationships/image" Target="../media/image32.jpeg"/><Relationship Id="rId37" Type="http://schemas.openxmlformats.org/officeDocument/2006/relationships/image" Target="../media/image37.jpeg"/><Relationship Id="rId40" Type="http://schemas.openxmlformats.org/officeDocument/2006/relationships/image" Target="../media/image40.jpeg"/><Relationship Id="rId5" Type="http://schemas.openxmlformats.org/officeDocument/2006/relationships/image" Target="../media/image8.pn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36" Type="http://schemas.openxmlformats.org/officeDocument/2006/relationships/image" Target="../media/image36.jpeg"/><Relationship Id="rId10" Type="http://schemas.openxmlformats.org/officeDocument/2006/relationships/hyperlink" Target="http://www.westfalia.com/hq/en/products_services/promilk_Hygiene_consumables/products/hygiene/udder_hygiene/noniodinedip.aspx" TargetMode="External"/><Relationship Id="rId19" Type="http://schemas.openxmlformats.org/officeDocument/2006/relationships/image" Target="../media/image19.jpeg"/><Relationship Id="rId31" Type="http://schemas.openxmlformats.org/officeDocument/2006/relationships/image" Target="../media/image31.jpeg"/><Relationship Id="rId4" Type="http://schemas.microsoft.com/office/2007/relationships/hdphoto" Target="../media/hdphoto1.wdp"/><Relationship Id="rId9" Type="http://schemas.openxmlformats.org/officeDocument/2006/relationships/image" Target="../media/image11.jpeg"/><Relationship Id="rId14" Type="http://schemas.openxmlformats.org/officeDocument/2006/relationships/image" Target="../media/image14.pn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jpeg"/><Relationship Id="rId35" Type="http://schemas.openxmlformats.org/officeDocument/2006/relationships/image" Target="../media/image35.jpeg"/><Relationship Id="rId43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e-DE" dirty="0" smtClean="0"/>
              <a:t>Cornelia Hulla</a:t>
            </a:r>
          </a:p>
          <a:p>
            <a:r>
              <a:rPr lang="de-DE" dirty="0" smtClean="0"/>
              <a:t>Women Talk Business Symposium, 6. Mai 2013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40000" y="3240000"/>
            <a:ext cx="8064000" cy="775597"/>
          </a:xfrm>
        </p:spPr>
        <p:txBody>
          <a:bodyPr/>
          <a:lstStyle/>
          <a:p>
            <a:r>
              <a:rPr lang="de-DE" i="1" dirty="0" smtClean="0"/>
              <a:t>Frauenquoten - Hilfe! </a:t>
            </a:r>
            <a:r>
              <a:rPr lang="de-DE" i="1" dirty="0"/>
              <a:t>W</a:t>
            </a:r>
            <a:r>
              <a:rPr lang="de-DE" i="1" dirty="0" smtClean="0"/>
              <a:t>oher nehmen wenn nicht stehlen?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2654041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318180"/>
            <a:ext cx="6840312" cy="360000"/>
          </a:xfrm>
        </p:spPr>
        <p:txBody>
          <a:bodyPr/>
          <a:lstStyle/>
          <a:p>
            <a:r>
              <a:rPr lang="de-DE" dirty="0" smtClean="0"/>
              <a:t>Frauenanteil an Vorständen im </a:t>
            </a:r>
            <a:br>
              <a:rPr lang="de-DE" dirty="0" smtClean="0"/>
            </a:br>
            <a:r>
              <a:rPr lang="de-DE" dirty="0" smtClean="0"/>
              <a:t>internationalen Vergleich (2010)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619FA-62B9-4C58-8D46-9877ED4AF800}" type="slidenum">
              <a:rPr lang="de-DE" smtClean="0"/>
              <a:pPr/>
              <a:t>10</a:t>
            </a:fld>
            <a:r>
              <a:rPr lang="de-DE" smtClean="0"/>
              <a:t>  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Mai 2013</a:t>
            </a:r>
            <a:endParaRPr lang="de-DE" dirty="0"/>
          </a:p>
        </p:txBody>
      </p:sp>
      <p:grpSp>
        <p:nvGrpSpPr>
          <p:cNvPr id="7" name="Gruppieren 6"/>
          <p:cNvGrpSpPr>
            <a:grpSpLocks noChangeAspect="1"/>
          </p:cNvGrpSpPr>
          <p:nvPr/>
        </p:nvGrpSpPr>
        <p:grpSpPr>
          <a:xfrm>
            <a:off x="683568" y="1231870"/>
            <a:ext cx="5212808" cy="5149458"/>
            <a:chOff x="955545" y="1006097"/>
            <a:chExt cx="5487166" cy="5420482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545" y="1006097"/>
              <a:ext cx="5487166" cy="5420482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1059264" y="5272742"/>
              <a:ext cx="36153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15000"/>
                </a:spcAft>
                <a:buClr>
                  <a:schemeClr val="tx2"/>
                </a:buClr>
                <a:buSzPct val="110000"/>
                <a:buFont typeface="Arial" pitchFamily="34" charset="0"/>
                <a:buNone/>
                <a:tabLst/>
              </a:pPr>
              <a:r>
                <a:rPr lang="de-DE" sz="1400" kern="0" dirty="0">
                  <a:latin typeface="+mj-lt"/>
                </a:rPr>
                <a:t>i</a:t>
              </a:r>
              <a:r>
                <a:rPr lang="de-DE" sz="1400" kern="0" dirty="0" smtClean="0">
                  <a:latin typeface="+mj-lt"/>
                </a:rPr>
                <a:t>n 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3740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619FA-62B9-4C58-8D46-9877ED4AF800}" type="slidenum">
              <a:rPr lang="de-DE" smtClean="0"/>
              <a:pPr/>
              <a:t>11</a:t>
            </a:fld>
            <a:r>
              <a:rPr lang="de-DE" smtClean="0"/>
              <a:t>  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Mai 2013</a:t>
            </a:r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18776133"/>
              </p:ext>
            </p:extLst>
          </p:nvPr>
        </p:nvGraphicFramePr>
        <p:xfrm>
          <a:off x="718190" y="188528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40419" y="6244159"/>
            <a:ext cx="813670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Quelle:</a:t>
            </a:r>
            <a:r>
              <a:rPr kumimoji="0" lang="de-DE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European Professional </a:t>
            </a:r>
            <a:r>
              <a:rPr kumimoji="0" lang="de-DE" sz="12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Women‘s</a:t>
            </a:r>
            <a:r>
              <a:rPr kumimoji="0" lang="de-DE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Network, European PWN Board Women Monitor 2010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9552" y="1320333"/>
            <a:ext cx="80375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Unternehmen mit Frauen</a:t>
            </a:r>
            <a:r>
              <a:rPr lang="de-DE" kern="0" noProof="0" dirty="0">
                <a:latin typeface="+mj-lt"/>
              </a:rPr>
              <a:t> </a:t>
            </a:r>
            <a:r>
              <a:rPr kumimoji="0" lang="de-DE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 Aufsichtsräten/Verwaltungsräten (%)</a:t>
            </a:r>
            <a:endParaRPr kumimoji="0" lang="de-DE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" name="Titel 12"/>
          <p:cNvSpPr txBox="1">
            <a:spLocks/>
          </p:cNvSpPr>
          <p:nvPr/>
        </p:nvSpPr>
        <p:spPr>
          <a:xfrm>
            <a:off x="540000" y="318180"/>
            <a:ext cx="6136408" cy="360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2pPr>
            <a:lvl3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3pPr>
            <a:lvl4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4pPr>
            <a:lvl5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5pPr>
            <a:lvl6pPr marL="4572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9144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13716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18288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dirty="0" smtClean="0"/>
              <a:t>Im europäischen Vergleich: Frauen in </a:t>
            </a:r>
          </a:p>
          <a:p>
            <a:r>
              <a:rPr lang="de-DE" dirty="0" smtClean="0"/>
              <a:t>FTSEurofirst-300 Unternehmen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5465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619FA-62B9-4C58-8D46-9877ED4AF800}" type="slidenum">
              <a:rPr lang="de-DE" smtClean="0"/>
              <a:pPr/>
              <a:t>12</a:t>
            </a:fld>
            <a:r>
              <a:rPr lang="de-DE" smtClean="0"/>
              <a:t>  </a:t>
            </a:r>
            <a:endParaRPr lang="de-DE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Insert text with "Insert Header and Footer"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755576" y="1161143"/>
            <a:ext cx="7848674" cy="5049157"/>
          </a:xfrm>
        </p:spPr>
        <p:txBody>
          <a:bodyPr/>
          <a:lstStyle/>
          <a:p>
            <a:pPr marL="0" indent="0">
              <a:buNone/>
            </a:pPr>
            <a:r>
              <a:rPr lang="de-DE" sz="1400" dirty="0" smtClean="0"/>
              <a:t>Unternehmen </a:t>
            </a:r>
            <a:r>
              <a:rPr lang="de-DE" sz="1400" dirty="0"/>
              <a:t>mit mindestens drei Frauen in Top-Management-Funktionen schneiden bei jedem Organisationskriterium besser ab als Unternehmen ohne Frauen in der höchsten Führungsebene</a:t>
            </a:r>
          </a:p>
          <a:p>
            <a:pPr marL="0" indent="0">
              <a:buNone/>
            </a:pPr>
            <a:endParaRPr lang="de-DE" sz="14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Frauenanteil und Unternehmensperformance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1844824"/>
            <a:ext cx="7560840" cy="446449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8" name="Rectangle 7"/>
          <p:cNvSpPr/>
          <p:nvPr/>
        </p:nvSpPr>
        <p:spPr>
          <a:xfrm>
            <a:off x="1856919" y="3134071"/>
            <a:ext cx="1152000" cy="162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9" name="Rectangle 8"/>
          <p:cNvSpPr/>
          <p:nvPr/>
        </p:nvSpPr>
        <p:spPr>
          <a:xfrm>
            <a:off x="1856919" y="3296071"/>
            <a:ext cx="1317600" cy="1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0" name="Rectangle 9"/>
          <p:cNvSpPr/>
          <p:nvPr/>
        </p:nvSpPr>
        <p:spPr>
          <a:xfrm>
            <a:off x="1856919" y="3718385"/>
            <a:ext cx="1224000" cy="162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1" name="Rectangle 10"/>
          <p:cNvSpPr/>
          <p:nvPr/>
        </p:nvSpPr>
        <p:spPr>
          <a:xfrm>
            <a:off x="1856919" y="3880385"/>
            <a:ext cx="1368000" cy="1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2" name="Rectangle 11"/>
          <p:cNvSpPr/>
          <p:nvPr/>
        </p:nvSpPr>
        <p:spPr>
          <a:xfrm>
            <a:off x="1857550" y="4294655"/>
            <a:ext cx="1342800" cy="162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3" name="Rectangle 12"/>
          <p:cNvSpPr/>
          <p:nvPr/>
        </p:nvSpPr>
        <p:spPr>
          <a:xfrm>
            <a:off x="1857550" y="4456655"/>
            <a:ext cx="1461600" cy="1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4" name="Rectangle 13"/>
          <p:cNvSpPr/>
          <p:nvPr/>
        </p:nvSpPr>
        <p:spPr>
          <a:xfrm>
            <a:off x="1856919" y="4864496"/>
            <a:ext cx="1630800" cy="162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5" name="Rectangle 14"/>
          <p:cNvSpPr/>
          <p:nvPr/>
        </p:nvSpPr>
        <p:spPr>
          <a:xfrm>
            <a:off x="1856919" y="5026496"/>
            <a:ext cx="1728000" cy="1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6" name="Rectangle 15"/>
          <p:cNvSpPr/>
          <p:nvPr/>
        </p:nvSpPr>
        <p:spPr>
          <a:xfrm>
            <a:off x="5694597" y="3121679"/>
            <a:ext cx="1533600" cy="162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7" name="Rectangle 16"/>
          <p:cNvSpPr/>
          <p:nvPr/>
        </p:nvSpPr>
        <p:spPr>
          <a:xfrm>
            <a:off x="5694597" y="3283679"/>
            <a:ext cx="1605600" cy="1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8" name="Rectangle 17"/>
          <p:cNvSpPr/>
          <p:nvPr/>
        </p:nvSpPr>
        <p:spPr>
          <a:xfrm>
            <a:off x="5694597" y="3690733"/>
            <a:ext cx="1512000" cy="162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9" name="Rectangle 18"/>
          <p:cNvSpPr/>
          <p:nvPr/>
        </p:nvSpPr>
        <p:spPr>
          <a:xfrm>
            <a:off x="5694597" y="3852733"/>
            <a:ext cx="1584000" cy="1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0" name="Rectangle 19"/>
          <p:cNvSpPr/>
          <p:nvPr/>
        </p:nvSpPr>
        <p:spPr>
          <a:xfrm>
            <a:off x="5694597" y="4275600"/>
            <a:ext cx="1677600" cy="162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1" name="Rectangle 20"/>
          <p:cNvSpPr/>
          <p:nvPr/>
        </p:nvSpPr>
        <p:spPr>
          <a:xfrm>
            <a:off x="5694597" y="4437600"/>
            <a:ext cx="1702800" cy="1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2" name="Rectangle 21"/>
          <p:cNvSpPr/>
          <p:nvPr/>
        </p:nvSpPr>
        <p:spPr>
          <a:xfrm>
            <a:off x="5694597" y="4854863"/>
            <a:ext cx="1533600" cy="162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3" name="Rectangle 22"/>
          <p:cNvSpPr/>
          <p:nvPr/>
        </p:nvSpPr>
        <p:spPr>
          <a:xfrm>
            <a:off x="5694597" y="5016863"/>
            <a:ext cx="1558800" cy="1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4" name="Rectangle 23"/>
          <p:cNvSpPr/>
          <p:nvPr/>
        </p:nvSpPr>
        <p:spPr>
          <a:xfrm>
            <a:off x="5696477" y="5426537"/>
            <a:ext cx="1245600" cy="162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5" name="Rectangle 24"/>
          <p:cNvSpPr/>
          <p:nvPr/>
        </p:nvSpPr>
        <p:spPr>
          <a:xfrm>
            <a:off x="5696477" y="5588537"/>
            <a:ext cx="1270800" cy="1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6" name="Rectangle 25"/>
          <p:cNvSpPr/>
          <p:nvPr/>
        </p:nvSpPr>
        <p:spPr>
          <a:xfrm>
            <a:off x="5364088" y="2204864"/>
            <a:ext cx="216000" cy="162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7" name="Rectangle 26"/>
          <p:cNvSpPr/>
          <p:nvPr/>
        </p:nvSpPr>
        <p:spPr>
          <a:xfrm>
            <a:off x="5364088" y="2402904"/>
            <a:ext cx="216000" cy="1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8" name="Oval 27"/>
          <p:cNvSpPr/>
          <p:nvPr/>
        </p:nvSpPr>
        <p:spPr>
          <a:xfrm>
            <a:off x="3401400" y="3161047"/>
            <a:ext cx="432048" cy="2160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de-DE" sz="1000" b="1" dirty="0" smtClean="0"/>
              <a:t>+7 P.</a:t>
            </a:r>
            <a:endParaRPr lang="de-DE" sz="1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113368" y="3126794"/>
            <a:ext cx="26956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56532" y="3292380"/>
            <a:ext cx="26956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67932" y="3718357"/>
            <a:ext cx="26956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93476" y="3856959"/>
            <a:ext cx="26956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lang="de-DE" sz="11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57</a:t>
            </a:r>
            <a:endParaRPr kumimoji="0" lang="de-DE" sz="11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66620" y="4293096"/>
            <a:ext cx="26956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lang="de-DE" sz="11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56</a:t>
            </a:r>
            <a:endParaRPr kumimoji="0" lang="de-DE" sz="11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75572" y="4449835"/>
            <a:ext cx="26956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36180" y="4869160"/>
            <a:ext cx="26956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lang="de-DE" sz="11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6</a:t>
            </a:r>
            <a:r>
              <a:rPr kumimoji="0" 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36255" y="5019964"/>
            <a:ext cx="26956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72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97245" y="3125407"/>
            <a:ext cx="26956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47725" y="3279841"/>
            <a:ext cx="26956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68361" y="3718356"/>
            <a:ext cx="26956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20017" y="3866505"/>
            <a:ext cx="26956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lang="de-DE" sz="11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66</a:t>
            </a:r>
            <a:endParaRPr kumimoji="0" lang="de-DE" sz="11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35148" y="4281205"/>
            <a:ext cx="26956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lang="de-DE" sz="11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70</a:t>
            </a:r>
            <a:endParaRPr kumimoji="0" lang="de-DE" sz="11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47124" y="4449834"/>
            <a:ext cx="26956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lang="de-DE" sz="11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71</a:t>
            </a:r>
            <a:endParaRPr kumimoji="0" lang="de-DE" sz="11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92695" y="4863352"/>
            <a:ext cx="26956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lang="de-DE" sz="11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64</a:t>
            </a:r>
            <a:endParaRPr kumimoji="0" lang="de-DE" sz="11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14541" y="5004920"/>
            <a:ext cx="26956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lang="de-DE" sz="11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65</a:t>
            </a:r>
            <a:endParaRPr kumimoji="0" lang="de-DE" sz="11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24699" y="5454460"/>
            <a:ext cx="26956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lang="de-DE" sz="11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52</a:t>
            </a:r>
            <a:endParaRPr kumimoji="0" lang="de-DE" sz="11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49281" y="5608693"/>
            <a:ext cx="26956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lang="de-DE" sz="11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53</a:t>
            </a:r>
            <a:endParaRPr kumimoji="0" lang="de-DE" sz="11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473767" y="3735766"/>
            <a:ext cx="432048" cy="2160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de-DE" sz="1000" b="1" dirty="0" smtClean="0"/>
              <a:t>+6 P.</a:t>
            </a:r>
            <a:endParaRPr lang="de-DE" sz="1000" b="1" dirty="0"/>
          </a:p>
        </p:txBody>
      </p:sp>
      <p:sp>
        <p:nvSpPr>
          <p:cNvPr id="48" name="Oval 47"/>
          <p:cNvSpPr/>
          <p:nvPr/>
        </p:nvSpPr>
        <p:spPr>
          <a:xfrm>
            <a:off x="3526092" y="4314517"/>
            <a:ext cx="432048" cy="2160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de-DE" sz="1000" b="1" dirty="0" smtClean="0"/>
              <a:t>+5 P.</a:t>
            </a:r>
            <a:endParaRPr lang="de-DE" sz="1000" b="1" dirty="0"/>
          </a:p>
        </p:txBody>
      </p:sp>
      <p:sp>
        <p:nvSpPr>
          <p:cNvPr id="50" name="Oval 49"/>
          <p:cNvSpPr/>
          <p:nvPr/>
        </p:nvSpPr>
        <p:spPr>
          <a:xfrm>
            <a:off x="3805740" y="4895339"/>
            <a:ext cx="432048" cy="2160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de-DE" sz="1000" b="1" dirty="0" smtClean="0"/>
              <a:t>+4 P.</a:t>
            </a:r>
            <a:endParaRPr lang="de-DE" sz="1000" b="1" dirty="0"/>
          </a:p>
        </p:txBody>
      </p:sp>
      <p:sp>
        <p:nvSpPr>
          <p:cNvPr id="51" name="Oval 50"/>
          <p:cNvSpPr/>
          <p:nvPr/>
        </p:nvSpPr>
        <p:spPr>
          <a:xfrm>
            <a:off x="7537921" y="3148655"/>
            <a:ext cx="432048" cy="2160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de-DE" sz="1000" b="1" dirty="0" smtClean="0"/>
              <a:t>+3 P.</a:t>
            </a:r>
            <a:endParaRPr lang="de-DE" sz="1000" b="1" dirty="0"/>
          </a:p>
        </p:txBody>
      </p:sp>
      <p:sp>
        <p:nvSpPr>
          <p:cNvPr id="52" name="Oval 51"/>
          <p:cNvSpPr/>
          <p:nvPr/>
        </p:nvSpPr>
        <p:spPr>
          <a:xfrm>
            <a:off x="7488684" y="3744721"/>
            <a:ext cx="432048" cy="2160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de-DE" sz="1000" b="1" dirty="0" smtClean="0"/>
              <a:t>+3 P.</a:t>
            </a:r>
            <a:endParaRPr lang="de-DE" sz="1000" b="1" dirty="0"/>
          </a:p>
        </p:txBody>
      </p:sp>
      <p:sp>
        <p:nvSpPr>
          <p:cNvPr id="53" name="Oval 52"/>
          <p:cNvSpPr/>
          <p:nvPr/>
        </p:nvSpPr>
        <p:spPr>
          <a:xfrm>
            <a:off x="7617285" y="4318448"/>
            <a:ext cx="432048" cy="2160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de-DE" sz="1000" b="1" dirty="0" smtClean="0"/>
              <a:t>+1 P.</a:t>
            </a:r>
            <a:endParaRPr lang="de-DE" sz="1000" b="1" dirty="0"/>
          </a:p>
        </p:txBody>
      </p:sp>
      <p:sp>
        <p:nvSpPr>
          <p:cNvPr id="54" name="Oval 53"/>
          <p:cNvSpPr/>
          <p:nvPr/>
        </p:nvSpPr>
        <p:spPr>
          <a:xfrm>
            <a:off x="7500660" y="4914514"/>
            <a:ext cx="432048" cy="2160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de-DE" sz="1000" b="1" dirty="0" smtClean="0"/>
              <a:t>+1 P.</a:t>
            </a:r>
            <a:endParaRPr lang="de-DE" sz="1000" b="1" dirty="0"/>
          </a:p>
        </p:txBody>
      </p:sp>
      <p:sp>
        <p:nvSpPr>
          <p:cNvPr id="55" name="Oval 54"/>
          <p:cNvSpPr/>
          <p:nvPr/>
        </p:nvSpPr>
        <p:spPr>
          <a:xfrm>
            <a:off x="7242949" y="5509336"/>
            <a:ext cx="432048" cy="2160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de-DE" sz="1000" b="1" dirty="0" smtClean="0"/>
              <a:t>+1 P.</a:t>
            </a:r>
            <a:endParaRPr lang="de-DE" sz="1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1043608" y="2134017"/>
            <a:ext cx="381642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  <a:buSzPct val="110000"/>
            </a:pPr>
            <a:r>
              <a:rPr lang="de-DE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Wie </a:t>
            </a:r>
            <a:r>
              <a:rPr lang="de-DE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effektiv ist Ihr </a:t>
            </a:r>
            <a:r>
              <a:rPr lang="de-DE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Unternehmen hinsichtlich der </a:t>
            </a:r>
            <a:r>
              <a:rPr lang="de-DE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folgenden 9 Organisationsdimensionen</a:t>
            </a:r>
            <a:r>
              <a:rPr lang="de-DE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?</a:t>
            </a:r>
            <a:endParaRPr lang="de-DE" sz="14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25136" y="2708920"/>
            <a:ext cx="51903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1200"/>
              </a:spcBef>
              <a:buClr>
                <a:schemeClr val="tx2"/>
              </a:buClr>
              <a:buSzPct val="110000"/>
            </a:pPr>
            <a:r>
              <a:rPr lang="en-US" sz="1200" i="1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Prozentsatz</a:t>
            </a:r>
            <a:r>
              <a:rPr lang="en-US" sz="1200" i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der </a:t>
            </a:r>
            <a:r>
              <a:rPr lang="en-US" sz="1200" i="1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Arbeitnehmer</a:t>
            </a:r>
            <a:r>
              <a:rPr lang="en-US" sz="1200" i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i="1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mit</a:t>
            </a:r>
            <a:r>
              <a:rPr lang="en-US" sz="1200" i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i="1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positiver</a:t>
            </a:r>
            <a:r>
              <a:rPr lang="en-US" sz="1200" i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i="1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Einschätzung</a:t>
            </a:r>
            <a:r>
              <a:rPr lang="en-US" sz="1200" i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99593" y="3140968"/>
            <a:ext cx="9361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de-DE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Arbeitsumfeld</a:t>
            </a:r>
            <a:r>
              <a:rPr kumimoji="0" lang="de-DE" sz="11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und Werte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10178" y="3763779"/>
            <a:ext cx="93610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de-DE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Leitung</a:t>
            </a:r>
            <a:endParaRPr kumimoji="0" lang="de-DE" sz="1100" b="0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99593" y="4271830"/>
            <a:ext cx="9361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de-DE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Koordination und Kontrolle</a:t>
            </a:r>
            <a:endParaRPr kumimoji="0" lang="de-DE" sz="1100" b="0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9592" y="4941168"/>
            <a:ext cx="93610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de-DE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Führung</a:t>
            </a:r>
            <a:endParaRPr kumimoji="0" lang="de-DE" sz="1100" b="0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29018" y="3068959"/>
            <a:ext cx="9378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de-DE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Externe Orientierung</a:t>
            </a:r>
            <a:endParaRPr kumimoji="0" lang="de-DE" sz="1100" b="0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29017" y="3767920"/>
            <a:ext cx="93784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de-DE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Motivation</a:t>
            </a:r>
            <a:endParaRPr kumimoji="0" lang="de-DE" sz="1100" b="0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29016" y="4293096"/>
            <a:ext cx="9378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de-DE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Leistungs-fähigkeit</a:t>
            </a:r>
            <a:endParaRPr kumimoji="0" lang="de-DE" sz="1100" b="0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716016" y="4941168"/>
            <a:ext cx="97326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de-DE" sz="11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Verlässlichkeit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16016" y="5517232"/>
            <a:ext cx="93784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de-DE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Innovation</a:t>
            </a:r>
            <a:endParaRPr kumimoji="0" lang="de-DE" sz="1100" b="0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626292" y="2214100"/>
            <a:ext cx="253829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lang="de-DE" sz="9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Unternehmen ohne  Frauen (n=45)</a:t>
            </a:r>
            <a:endParaRPr kumimoji="0" lang="de-DE" sz="900" b="0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634104" y="2412571"/>
            <a:ext cx="253829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Unternehmen</a:t>
            </a:r>
            <a:r>
              <a:rPr kumimoji="0" lang="de-DE" sz="9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mit mindestens 3 Frauen (n=13)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043608" y="5929535"/>
            <a:ext cx="41044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*Auswertung anhand einer Stichprobe mit 101 weltweit agierenden Unternehmen bzw. 58.240 befragten Personen</a:t>
            </a:r>
            <a:endParaRPr kumimoji="0" lang="de-DE" sz="1000" b="0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0220" y="5929535"/>
            <a:ext cx="109218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buClr>
                <a:srgbClr val="878787"/>
              </a:buClr>
              <a:buSzPct val="110000"/>
            </a:pPr>
            <a:r>
              <a:rPr lang="de-DE" sz="1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Quelle: </a:t>
            </a:r>
            <a:r>
              <a:rPr lang="de-DE" sz="1000" kern="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McKinsey</a:t>
            </a:r>
            <a:endParaRPr lang="de-DE" sz="1000" kern="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0191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Business Case </a:t>
            </a:r>
            <a:r>
              <a:rPr lang="de-DE" dirty="0" err="1" smtClean="0"/>
              <a:t>Diversity</a:t>
            </a:r>
            <a:r>
              <a:rPr lang="de-DE" dirty="0" smtClean="0"/>
              <a:t> Management: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619FA-62B9-4C58-8D46-9877ED4AF800}" type="slidenum">
              <a:rPr lang="de-DE" smtClean="0"/>
              <a:pPr/>
              <a:t>13</a:t>
            </a:fld>
            <a:r>
              <a:rPr lang="de-DE" smtClean="0"/>
              <a:t>  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Mai 2013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186894" y="2492896"/>
            <a:ext cx="6769482" cy="26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Char char="•"/>
              <a:tabLst/>
            </a:pPr>
            <a:r>
              <a:rPr lang="de-DE" sz="2400" kern="0" dirty="0" smtClean="0">
                <a:latin typeface="+mj-lt"/>
              </a:rPr>
              <a:t>Den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demographischen Wandel</a:t>
            </a:r>
            <a:r>
              <a:rPr kumimoji="0" lang="de-DE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gestalten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Char char="•"/>
              <a:tabLst/>
            </a:pP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Char char="•"/>
              <a:tabLst/>
            </a:pPr>
            <a:r>
              <a:rPr lang="de-DE" sz="2400" kern="0" dirty="0" smtClean="0">
                <a:latin typeface="+mj-lt"/>
              </a:rPr>
              <a:t>Den</a:t>
            </a:r>
            <a:r>
              <a:rPr lang="de-DE" sz="2400" kern="0" noProof="0" dirty="0" smtClean="0">
                <a:latin typeface="+mj-lt"/>
              </a:rPr>
              <a:t> „war </a:t>
            </a:r>
            <a:r>
              <a:rPr lang="de-DE" sz="2400" kern="0" noProof="0" dirty="0" err="1" smtClean="0">
                <a:latin typeface="+mj-lt"/>
              </a:rPr>
              <a:t>for</a:t>
            </a:r>
            <a:r>
              <a:rPr lang="de-DE" sz="2400" kern="0" noProof="0" dirty="0" smtClean="0">
                <a:latin typeface="+mj-lt"/>
              </a:rPr>
              <a:t> </a:t>
            </a:r>
            <a:r>
              <a:rPr lang="de-DE" sz="2400" kern="0" noProof="0" dirty="0" err="1" smtClean="0">
                <a:latin typeface="+mj-lt"/>
              </a:rPr>
              <a:t>talents</a:t>
            </a:r>
            <a:r>
              <a:rPr lang="de-DE" sz="2400" kern="0" noProof="0" dirty="0" smtClean="0">
                <a:latin typeface="+mj-lt"/>
              </a:rPr>
              <a:t>“ gewinnen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Char char="•"/>
              <a:tabLst/>
            </a:pPr>
            <a:endParaRPr lang="de-DE" sz="2400" kern="0" noProof="0" dirty="0" smtClean="0">
              <a:latin typeface="+mj-lt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Char char="•"/>
              <a:tabLst/>
            </a:pPr>
            <a:r>
              <a:rPr lang="de-DE" sz="2400" kern="0" dirty="0" smtClean="0">
                <a:latin typeface="+mj-lt"/>
              </a:rPr>
              <a:t>Das Unternehmen gewinnbringend aufstellen</a:t>
            </a:r>
            <a:endParaRPr lang="de-DE" sz="2400" kern="0" noProof="0" dirty="0" smtClean="0">
              <a:latin typeface="+mj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75082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619FA-62B9-4C58-8D46-9877ED4AF800}" type="slidenum">
              <a:rPr lang="de-DE" smtClean="0"/>
              <a:pPr/>
              <a:t>14</a:t>
            </a:fld>
            <a:r>
              <a:rPr lang="de-DE" smtClean="0"/>
              <a:t>  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Mai 2013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29" y="1293854"/>
            <a:ext cx="7748637" cy="228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044170" y="3833144"/>
            <a:ext cx="727280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Diversity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Managem</a:t>
            </a:r>
            <a:r>
              <a:rPr lang="de-DE" sz="2000" kern="0" dirty="0" err="1" smtClean="0">
                <a:latin typeface="+mj-lt"/>
              </a:rPr>
              <a:t>ent</a:t>
            </a:r>
            <a:r>
              <a:rPr lang="de-DE" sz="2000" kern="0" dirty="0" smtClean="0">
                <a:latin typeface="+mj-lt"/>
              </a:rPr>
              <a:t> seit 2011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Eigenständige Funktion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im Corporate HR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</a:pPr>
            <a:r>
              <a:rPr lang="de-DE" sz="2000" kern="0" baseline="0" dirty="0" smtClean="0">
                <a:latin typeface="+mj-lt"/>
              </a:rPr>
              <a:t>Mindestens</a:t>
            </a:r>
            <a:r>
              <a:rPr lang="de-DE" sz="2000" kern="0" dirty="0" smtClean="0">
                <a:latin typeface="+mj-lt"/>
              </a:rPr>
              <a:t> zwei Diversity Manager pro Segment/Division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40000" y="318180"/>
            <a:ext cx="6136408" cy="360000"/>
          </a:xfrm>
        </p:spPr>
        <p:txBody>
          <a:bodyPr/>
          <a:lstStyle/>
          <a:p>
            <a:r>
              <a:rPr lang="de-DE" dirty="0" smtClean="0"/>
              <a:t>Diversity @ GEA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848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Diversity Definition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619FA-62B9-4C58-8D46-9877ED4AF800}" type="slidenum">
              <a:rPr lang="de-DE" smtClean="0"/>
              <a:pPr/>
              <a:t>15</a:t>
            </a:fld>
            <a:r>
              <a:rPr lang="de-DE" smtClean="0"/>
              <a:t>  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Mai 2013</a:t>
            </a:r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604306" y="1702060"/>
            <a:ext cx="2052000" cy="2052000"/>
          </a:xfrm>
          <a:prstGeom prst="ellipse">
            <a:avLst/>
          </a:prstGeom>
          <a:noFill/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Nationalität</a:t>
            </a:r>
          </a:p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Cultural Diversity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4573484" y="1702060"/>
            <a:ext cx="2052000" cy="2052000"/>
          </a:xfrm>
          <a:prstGeom prst="ellipse">
            <a:avLst/>
          </a:prstGeom>
          <a:noFill/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Alter</a:t>
            </a:r>
          </a:p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Age Management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6295543" y="1702060"/>
            <a:ext cx="2052000" cy="2052000"/>
          </a:xfrm>
          <a:prstGeom prst="ellipse">
            <a:avLst/>
          </a:prstGeom>
          <a:noFill/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Qualifikation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Qualification Variety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11560" y="1072705"/>
            <a:ext cx="54726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 </a:t>
            </a:r>
            <a:r>
              <a:rPr kumimoji="0" lang="de-DE" sz="20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Personen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-bezogene</a:t>
            </a:r>
            <a:r>
              <a:rPr lang="de-DE" sz="2000" kern="0" dirty="0">
                <a:latin typeface="+mj-lt"/>
              </a:rPr>
              <a:t> 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Diversity Kriterien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04306" y="4080735"/>
            <a:ext cx="397375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 </a:t>
            </a:r>
            <a:r>
              <a:rPr kumimoji="0" lang="de-DE" sz="20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Organisations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-bezogene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Diversity Kriterien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4578065" y="4118511"/>
            <a:ext cx="2052000" cy="2052000"/>
          </a:xfrm>
          <a:prstGeom prst="ellipse">
            <a:avLst/>
          </a:prstGeom>
          <a:noFill/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Mobilität</a:t>
            </a:r>
          </a:p>
          <a:p>
            <a:pPr algn="ctr"/>
            <a:r>
              <a:rPr lang="en-US" sz="1400" smtClean="0">
                <a:solidFill>
                  <a:schemeClr val="tx1"/>
                </a:solidFill>
              </a:rPr>
              <a:t>Mobility within GEA Group</a:t>
            </a:r>
          </a:p>
        </p:txBody>
      </p:sp>
      <p:sp>
        <p:nvSpPr>
          <p:cNvPr id="27" name="Ellipse 26"/>
          <p:cNvSpPr/>
          <p:nvPr/>
        </p:nvSpPr>
        <p:spPr>
          <a:xfrm>
            <a:off x="6335204" y="4118511"/>
            <a:ext cx="2052000" cy="2052000"/>
          </a:xfrm>
          <a:prstGeom prst="ellipse">
            <a:avLst/>
          </a:prstGeom>
          <a:noFill/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Flexibles Arbeiten</a:t>
            </a:r>
          </a:p>
          <a:p>
            <a:pPr algn="ctr"/>
            <a:r>
              <a:rPr lang="en-US" sz="1400" smtClean="0">
                <a:solidFill>
                  <a:schemeClr val="tx1"/>
                </a:solidFill>
              </a:rPr>
              <a:t>Work Flexibility</a:t>
            </a:r>
          </a:p>
        </p:txBody>
      </p:sp>
      <p:sp>
        <p:nvSpPr>
          <p:cNvPr id="20" name="Ellipse 19"/>
          <p:cNvSpPr/>
          <p:nvPr/>
        </p:nvSpPr>
        <p:spPr>
          <a:xfrm>
            <a:off x="2366068" y="1468060"/>
            <a:ext cx="2520280" cy="2520000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bg2"/>
                </a:solidFill>
              </a:rPr>
              <a:t>Geschlecht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Gender Mixed Leadership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55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Durchdringung des Unternehmens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619FA-62B9-4C58-8D46-9877ED4AF800}" type="slidenum">
              <a:rPr lang="de-DE" smtClean="0"/>
              <a:pPr/>
              <a:t>16</a:t>
            </a:fld>
            <a:r>
              <a:rPr lang="de-DE" smtClean="0"/>
              <a:t>  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Mai 2013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85392" y="1268760"/>
            <a:ext cx="499632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Aktive Bewusstseinsschaffung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durch:</a:t>
            </a:r>
          </a:p>
          <a:p>
            <a:pPr marL="800100" lvl="1" indent="-342900" fontAlgn="base">
              <a:spcBef>
                <a:spcPct val="15000"/>
              </a:spcBef>
              <a:spcAft>
                <a:spcPct val="15000"/>
              </a:spcAft>
              <a:buSzPct val="110000"/>
              <a:buFont typeface="Wingdings" pitchFamily="2" charset="2"/>
              <a:buChar char="§"/>
            </a:pPr>
            <a:r>
              <a:rPr lang="de-DE" kern="0" baseline="0" dirty="0" smtClean="0">
                <a:latin typeface="+mj-lt"/>
              </a:rPr>
              <a:t>Platzierung</a:t>
            </a:r>
            <a:r>
              <a:rPr lang="de-DE" kern="0" dirty="0" smtClean="0">
                <a:latin typeface="+mj-lt"/>
              </a:rPr>
              <a:t> des Themas in den regulären HR-Meetings auf Segment und HQ-Ebene</a:t>
            </a:r>
          </a:p>
          <a:p>
            <a:pPr marL="800100" lvl="1" indent="-342900" fontAlgn="base">
              <a:spcBef>
                <a:spcPct val="15000"/>
              </a:spcBef>
              <a:spcAft>
                <a:spcPct val="15000"/>
              </a:spcAft>
              <a:buSzPct val="110000"/>
              <a:buFont typeface="Wingdings" pitchFamily="2" charset="2"/>
              <a:buChar char="§"/>
            </a:pP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Roadshows</a:t>
            </a:r>
            <a:r>
              <a:rPr kumimoji="0" lang="de-DE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innerhalb des GEA Konzern</a:t>
            </a:r>
            <a:r>
              <a:rPr lang="de-DE" kern="0" dirty="0" smtClean="0">
                <a:latin typeface="+mj-lt"/>
              </a:rPr>
              <a:t>s durch Corporate Diversity Management und/oder die Segment Diversity Manager</a:t>
            </a:r>
          </a:p>
          <a:p>
            <a:pPr marL="800100" lvl="1" indent="-342900" fontAlgn="base">
              <a:spcBef>
                <a:spcPct val="15000"/>
              </a:spcBef>
              <a:spcAft>
                <a:spcPct val="15000"/>
              </a:spcAft>
              <a:buSzPct val="110000"/>
              <a:buFont typeface="Wingdings" pitchFamily="2" charset="2"/>
              <a:buChar char="§"/>
            </a:pPr>
            <a:r>
              <a:rPr lang="de-DE" kern="0" dirty="0" smtClean="0">
                <a:latin typeface="+mj-lt"/>
              </a:rPr>
              <a:t>Regelmäßige Kommunikation im Rahmen der Mitarbeiterzeitschrift oder eigenen Diversity Publikationen, z.B. GEA </a:t>
            </a:r>
            <a:r>
              <a:rPr lang="de-DE" kern="0" dirty="0" err="1" smtClean="0">
                <a:latin typeface="+mj-lt"/>
              </a:rPr>
              <a:t>life</a:t>
            </a:r>
            <a:r>
              <a:rPr lang="de-DE" kern="0" dirty="0" smtClean="0">
                <a:latin typeface="+mj-lt"/>
              </a:rPr>
              <a:t> Diversity Special</a:t>
            </a:r>
          </a:p>
          <a:p>
            <a:pPr marL="800100" lvl="1" indent="-342900" fontAlgn="base">
              <a:spcBef>
                <a:spcPct val="15000"/>
              </a:spcBef>
              <a:spcAft>
                <a:spcPct val="15000"/>
              </a:spcAft>
              <a:buSzPct val="110000"/>
              <a:buFont typeface="Wingdings" pitchFamily="2" charset="2"/>
              <a:buChar char="§"/>
            </a:pPr>
            <a:endParaRPr lang="de-DE" kern="0" dirty="0" smtClean="0">
              <a:latin typeface="+mj-lt"/>
            </a:endParaRPr>
          </a:p>
          <a:p>
            <a:pPr lvl="1" fontAlgn="base">
              <a:spcBef>
                <a:spcPct val="15000"/>
              </a:spcBef>
              <a:spcAft>
                <a:spcPct val="15000"/>
              </a:spcAft>
              <a:buSzPct val="110000"/>
            </a:pPr>
            <a:r>
              <a:rPr lang="de-DE" kern="0" dirty="0" smtClean="0">
                <a:latin typeface="+mj-lt"/>
              </a:rPr>
              <a:t>	Veränderung der Unternehmenskultur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966" y="2224871"/>
            <a:ext cx="2782007" cy="385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feil nach rechts 6"/>
          <p:cNvSpPr/>
          <p:nvPr/>
        </p:nvSpPr>
        <p:spPr>
          <a:xfrm>
            <a:off x="1008450" y="5166384"/>
            <a:ext cx="460514" cy="489132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2921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Diversity Training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619FA-62B9-4C58-8D46-9877ED4AF800}" type="slidenum">
              <a:rPr lang="de-DE" smtClean="0"/>
              <a:pPr/>
              <a:t>17</a:t>
            </a:fld>
            <a:r>
              <a:rPr lang="de-DE" smtClean="0"/>
              <a:t>  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Mai 2013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58302"/>
            <a:ext cx="69056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55664" y="1052736"/>
            <a:ext cx="784887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63538" marR="0" indent="-363538" algn="l" defTabSz="914400" rtl="0" eaLnBrk="1" fontAlgn="base" latinLnBrk="0" hangingPunct="1">
              <a:lnSpc>
                <a:spcPct val="100000"/>
              </a:lnSpc>
              <a:buSzPct val="110000"/>
              <a:buFont typeface="+mj-lt"/>
              <a:buAutoNum type="romanUcPeriod"/>
              <a:tabLst/>
            </a:pP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Pflichttraining für alle „Key People“ in den nächsten 2</a:t>
            </a:r>
            <a:r>
              <a:rPr kumimoji="0" lang="de-DE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Jahren</a:t>
            </a:r>
            <a:endParaRPr kumimoji="0" lang="de-DE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  <a:p>
            <a:pPr marL="363538" marR="0" indent="-363538" algn="l" defTabSz="914400" rtl="0" eaLnBrk="1" fontAlgn="base" latinLnBrk="0" hangingPunct="1">
              <a:lnSpc>
                <a:spcPct val="100000"/>
              </a:lnSpc>
              <a:buSzPct val="110000"/>
              <a:buFont typeface="+mj-lt"/>
              <a:buAutoNum type="romanUcPeriod"/>
              <a:tabLst/>
            </a:pPr>
            <a:r>
              <a:rPr lang="de-DE" kern="0" dirty="0" smtClean="0">
                <a:latin typeface="+mj-lt"/>
              </a:rPr>
              <a:t>Eingliederung in das „GEA Learning Management System“ </a:t>
            </a:r>
            <a:r>
              <a:rPr lang="de-DE" sz="1400" kern="0" dirty="0" smtClean="0">
                <a:latin typeface="+mj-lt"/>
              </a:rPr>
              <a:t>(GEA </a:t>
            </a:r>
            <a:r>
              <a:rPr lang="de-DE" sz="1400" kern="0" dirty="0" err="1" smtClean="0">
                <a:latin typeface="+mj-lt"/>
              </a:rPr>
              <a:t>Academy</a:t>
            </a:r>
            <a:r>
              <a:rPr lang="de-DE" sz="1400" kern="0" dirty="0" smtClean="0">
                <a:latin typeface="+mj-lt"/>
              </a:rPr>
              <a:t>)</a:t>
            </a:r>
            <a:endParaRPr kumimoji="0" lang="de-DE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8920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HR Marketing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619FA-62B9-4C58-8D46-9877ED4AF800}" type="slidenum">
              <a:rPr lang="de-DE" smtClean="0"/>
              <a:pPr/>
              <a:t>18</a:t>
            </a:fld>
            <a:r>
              <a:rPr lang="de-DE" smtClean="0"/>
              <a:t>  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Mai 2013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621" y="1059428"/>
            <a:ext cx="3472962" cy="46116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54" y="3295980"/>
            <a:ext cx="4714875" cy="30670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17754" y="988796"/>
            <a:ext cx="4443867" cy="249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Employer Branding</a:t>
            </a:r>
          </a:p>
          <a:p>
            <a:pPr marL="0" marR="0" indent="0" algn="l" defTabSz="914400" rtl="0" eaLnBrk="1" fontAlgn="base" latinLnBrk="0" hangingPunct="1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endParaRPr lang="de-DE" sz="900" kern="0" noProof="0" dirty="0" smtClean="0">
              <a:latin typeface="+mj-lt"/>
            </a:endParaRPr>
          </a:p>
          <a:p>
            <a:pPr fontAlgn="base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SzPct val="110000"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Inhaltlicher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und grafischer Bezug zu Gender Diversity, z.B.  </a:t>
            </a:r>
          </a:p>
          <a:p>
            <a:pPr marL="800100" lvl="1" indent="-342900" fontAlgn="base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</a:pPr>
            <a:r>
              <a:rPr lang="de-DE" kern="0" dirty="0" smtClean="0">
                <a:latin typeface="+mj-lt"/>
              </a:rPr>
              <a:t>HR-Anzeigen</a:t>
            </a:r>
          </a:p>
          <a:p>
            <a:pPr marL="800100" lvl="1" indent="-342900" fontAlgn="base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</a:pPr>
            <a:r>
              <a:rPr lang="de-DE" kern="0" dirty="0" smtClean="0">
                <a:latin typeface="+mj-lt"/>
              </a:rPr>
              <a:t>Beilage Financial Times Deutschland (2012) „Universum Top 100 Business“</a:t>
            </a:r>
          </a:p>
          <a:p>
            <a:pPr lvl="2" fontAlgn="base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SzPct val="110000"/>
            </a:pPr>
            <a:endParaRPr lang="de-DE" sz="9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1813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619FA-62B9-4C58-8D46-9877ED4AF800}" type="slidenum">
              <a:rPr lang="de-DE" smtClean="0"/>
              <a:pPr/>
              <a:t>19</a:t>
            </a:fld>
            <a:r>
              <a:rPr lang="de-DE" smtClean="0"/>
              <a:t>  </a:t>
            </a:r>
            <a:endParaRPr lang="de-D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Mai 2013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de-DE" sz="1800" dirty="0" smtClean="0"/>
              <a:t>Aktive Förderung von Frauen durch</a:t>
            </a:r>
          </a:p>
          <a:p>
            <a:pPr>
              <a:spcBef>
                <a:spcPts val="600"/>
              </a:spcBef>
            </a:pPr>
            <a:r>
              <a:rPr lang="de-DE" sz="1800" dirty="0" smtClean="0"/>
              <a:t>Kooperationen mit Hochschulen: </a:t>
            </a:r>
          </a:p>
          <a:p>
            <a:pPr lvl="1">
              <a:spcBef>
                <a:spcPts val="600"/>
              </a:spcBef>
            </a:pPr>
            <a:r>
              <a:rPr lang="de-DE" sz="1600" dirty="0" smtClean="0"/>
              <a:t>z.B. Praxis-Projekte</a:t>
            </a:r>
            <a:r>
              <a:rPr lang="de-DE" sz="1600" dirty="0"/>
              <a:t>, Werksführungen, </a:t>
            </a:r>
            <a:r>
              <a:rPr lang="de-DE" sz="1600" dirty="0" smtClean="0"/>
              <a:t>Vorträge</a:t>
            </a:r>
          </a:p>
          <a:p>
            <a:pPr lvl="1">
              <a:spcBef>
                <a:spcPts val="600"/>
              </a:spcBef>
            </a:pPr>
            <a:r>
              <a:rPr lang="de-DE" sz="1600" dirty="0" smtClean="0"/>
              <a:t>unter anderem Universität Karlsruhe und ETH Zürich sowie lokale Hochschulen an den Standorten unserer Tochterunternehmen</a:t>
            </a:r>
          </a:p>
          <a:p>
            <a:pPr>
              <a:spcBef>
                <a:spcPts val="600"/>
              </a:spcBef>
            </a:pPr>
            <a:r>
              <a:rPr lang="de-DE" sz="1800" dirty="0"/>
              <a:t>Frauen-Netzwerke in IT, Technik und Naturwissenschaften: </a:t>
            </a:r>
          </a:p>
          <a:p>
            <a:pPr lvl="1">
              <a:spcBef>
                <a:spcPts val="600"/>
              </a:spcBef>
            </a:pPr>
            <a:r>
              <a:rPr lang="de-DE" sz="1600" dirty="0"/>
              <a:t>weitere Kooperationen sind im Gespräch</a:t>
            </a:r>
          </a:p>
          <a:p>
            <a:pPr lvl="1">
              <a:spcBef>
                <a:spcPts val="600"/>
              </a:spcBef>
            </a:pPr>
            <a:r>
              <a:rPr lang="de-DE" sz="1600" dirty="0"/>
              <a:t>z.B. </a:t>
            </a:r>
            <a:r>
              <a:rPr lang="de-DE" sz="1600" dirty="0" err="1"/>
              <a:t>FemTec</a:t>
            </a:r>
            <a:r>
              <a:rPr lang="de-DE" sz="1600" dirty="0"/>
              <a:t> als ein Netzwerk großer Technologie-Unternehmen und technischer Universitäten aus dem TU9-Verbund sowie der ETH Zürich zur Förderung des weiblichen </a:t>
            </a:r>
            <a:r>
              <a:rPr lang="de-DE" sz="1600" dirty="0" smtClean="0"/>
              <a:t>Führungsnachwuchses</a:t>
            </a:r>
          </a:p>
          <a:p>
            <a:pPr>
              <a:spcBef>
                <a:spcPts val="600"/>
              </a:spcBef>
            </a:pPr>
            <a:r>
              <a:rPr lang="de-DE" sz="1800" dirty="0" smtClean="0"/>
              <a:t>Karrieremessen: sofern möglich, sind Ingenieurinnen am GEA Messestand vertreten</a:t>
            </a:r>
          </a:p>
          <a:p>
            <a:pPr>
              <a:spcBef>
                <a:spcPts val="600"/>
              </a:spcBef>
            </a:pPr>
            <a:r>
              <a:rPr lang="de-DE" sz="1800" dirty="0" smtClean="0"/>
              <a:t>Stellenbesetzungen: Profile männlicher und weiblicher Kandidaten bei Personalberatungen anfordern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Kooperationen und Initiativen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424759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Die GEA Group auf </a:t>
            </a:r>
            <a:r>
              <a:rPr lang="de-DE" dirty="0"/>
              <a:t>e</a:t>
            </a:r>
            <a:r>
              <a:rPr lang="de-DE" dirty="0" smtClean="0"/>
              <a:t>inen Blick</a:t>
            </a:r>
            <a:endParaRPr lang="en-US" dirty="0" smtClean="0"/>
          </a:p>
        </p:txBody>
      </p:sp>
      <p:sp>
        <p:nvSpPr>
          <p:cNvPr id="13315" name="Textfeld 11"/>
          <p:cNvSpPr txBox="1">
            <a:spLocks noChangeArrowheads="1"/>
          </p:cNvSpPr>
          <p:nvPr/>
        </p:nvSpPr>
        <p:spPr bwMode="auto">
          <a:xfrm>
            <a:off x="539750" y="2867025"/>
            <a:ext cx="80645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108000" bIns="72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/>
              <a:t>Die GEA Group ist weltweit einer der größten Anbieter von </a:t>
            </a:r>
            <a:r>
              <a:rPr lang="de-DE" b="1" dirty="0"/>
              <a:t>Maschinen und Prozesstechnik</a:t>
            </a:r>
            <a:r>
              <a:rPr lang="de-DE" dirty="0"/>
              <a:t> vor allem für die </a:t>
            </a:r>
            <a:r>
              <a:rPr lang="de-DE" b="1" dirty="0"/>
              <a:t>Nahrungsmittel- und Energiebranche</a:t>
            </a:r>
            <a:r>
              <a:rPr lang="de-DE" dirty="0"/>
              <a:t> und zählt dort zu den Markt- und Technologieführern.</a:t>
            </a:r>
          </a:p>
          <a:p>
            <a:pPr eaLnBrk="1" hangingPunct="1"/>
            <a:endParaRPr lang="de-DE" dirty="0"/>
          </a:p>
          <a:p>
            <a:pPr eaLnBrk="1" hangingPunct="1"/>
            <a:r>
              <a:rPr lang="de-DE" dirty="0"/>
              <a:t>Die GEA Group fokussiert sich auf </a:t>
            </a:r>
            <a:r>
              <a:rPr lang="de-DE" b="1" dirty="0"/>
              <a:t>anspruchsvolle Produktionsprozesse</a:t>
            </a:r>
            <a:r>
              <a:rPr lang="de-DE" dirty="0"/>
              <a:t> und bietet ihren Kunden in einer Reihe von Endmärkten </a:t>
            </a:r>
            <a:r>
              <a:rPr lang="de-DE" b="1" dirty="0"/>
              <a:t>effiziente Lösungen</a:t>
            </a:r>
            <a:r>
              <a:rPr lang="de-DE" dirty="0"/>
              <a:t> an.</a:t>
            </a:r>
          </a:p>
          <a:p>
            <a:pPr eaLnBrk="1" hangingPunct="1"/>
            <a:endParaRPr lang="de-DE" dirty="0"/>
          </a:p>
          <a:p>
            <a:pPr eaLnBrk="1" hangingPunct="1"/>
            <a:r>
              <a:rPr lang="de-DE" dirty="0"/>
              <a:t>Die über </a:t>
            </a:r>
            <a:r>
              <a:rPr lang="de-DE" dirty="0" smtClean="0"/>
              <a:t>24.500 </a:t>
            </a:r>
            <a:r>
              <a:rPr lang="de-DE" dirty="0"/>
              <a:t>Mitarbeiter der GEA Group erwirtschafteten in </a:t>
            </a:r>
            <a:r>
              <a:rPr lang="de-DE" dirty="0" smtClean="0"/>
              <a:t>2012 </a:t>
            </a:r>
            <a:r>
              <a:rPr lang="de-DE" dirty="0"/>
              <a:t>einen Konzernumsatz von mehr als </a:t>
            </a:r>
            <a:r>
              <a:rPr lang="de-DE" dirty="0" smtClean="0"/>
              <a:t>5,7 </a:t>
            </a:r>
            <a:r>
              <a:rPr lang="de-DE" dirty="0"/>
              <a:t>Milliarden Euro.</a:t>
            </a:r>
          </a:p>
        </p:txBody>
      </p:sp>
      <p:pic>
        <p:nvPicPr>
          <p:cNvPr id="13318" name="Picture 7" descr="W:\Internet\Headerbereich\Neue Header September 2011\gea_keyvisual_home_new_cla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77925"/>
            <a:ext cx="8077199" cy="101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972121" y="6585516"/>
            <a:ext cx="4320540" cy="1656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mtClean="0">
                <a:solidFill>
                  <a:srgbClr val="878787"/>
                </a:solidFill>
              </a:rPr>
              <a:t>Mai 2013</a:t>
            </a:r>
            <a:endParaRPr lang="en-US" dirty="0" smtClean="0">
              <a:solidFill>
                <a:srgbClr val="878787"/>
              </a:solidFill>
            </a:endParaRPr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40068" y="6585993"/>
            <a:ext cx="360045" cy="165621"/>
          </a:xfrm>
        </p:spPr>
        <p:txBody>
          <a:bodyPr/>
          <a:lstStyle/>
          <a:p>
            <a:pPr>
              <a:defRPr/>
            </a:pPr>
            <a:fld id="{1A245D4E-E18F-44B6-8B36-5303891352E0}" type="slidenum">
              <a:rPr lang="en-US"/>
              <a:pPr>
                <a:defRPr/>
              </a:pPr>
              <a:t>2</a:t>
            </a:fld>
            <a:r>
              <a:rPr lang="en-US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746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Nachhaltiger Wandel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619FA-62B9-4C58-8D46-9877ED4AF800}" type="slidenum">
              <a:rPr lang="de-DE" smtClean="0"/>
              <a:pPr/>
              <a:t>20</a:t>
            </a:fld>
            <a:r>
              <a:rPr lang="de-DE" smtClean="0"/>
              <a:t>  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Mai 2013</a:t>
            </a:r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14" y="996083"/>
            <a:ext cx="4651035" cy="269320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77513" y="3816580"/>
            <a:ext cx="8177559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10000"/>
              <a:tabLst>
                <a:tab pos="714375" algn="l"/>
              </a:tabLst>
            </a:pPr>
            <a:r>
              <a:rPr lang="de-DE" sz="2000" kern="0" dirty="0"/>
              <a:t>Die richtigen Rahmenbedingungen schaffen: </a:t>
            </a:r>
            <a:r>
              <a:rPr lang="de-DE" sz="2000" kern="0" dirty="0" smtClean="0"/>
              <a:t>INCLUSION</a:t>
            </a:r>
            <a:endParaRPr lang="de-DE" sz="2000" kern="0" dirty="0" smtClean="0">
              <a:latin typeface="+mj-lt"/>
            </a:endParaRPr>
          </a:p>
          <a:p>
            <a:pPr lvl="1" fontAlgn="base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10000"/>
              <a:tabLst>
                <a:tab pos="714375" algn="l"/>
              </a:tabLst>
            </a:pPr>
            <a:r>
              <a:rPr lang="de-DE" sz="2000" kern="0" dirty="0" smtClean="0">
                <a:latin typeface="+mj-lt"/>
              </a:rPr>
              <a:t>&gt;</a:t>
            </a:r>
            <a:r>
              <a:rPr lang="de-DE" kern="0" dirty="0" smtClean="0">
                <a:latin typeface="+mj-lt"/>
              </a:rPr>
              <a:t> Wertschätzung </a:t>
            </a:r>
            <a:r>
              <a:rPr lang="de-DE" kern="0" dirty="0">
                <a:latin typeface="+mj-lt"/>
              </a:rPr>
              <a:t>und Anerkennung der verschiedenen Bedürfnisse </a:t>
            </a:r>
            <a:r>
              <a:rPr lang="de-DE" kern="0" dirty="0" smtClean="0">
                <a:latin typeface="+mj-lt"/>
              </a:rPr>
              <a:t> unserer 	Mitarbeiter</a:t>
            </a:r>
          </a:p>
          <a:p>
            <a:pPr marL="1257300" lvl="2" indent="-342900" fontAlgn="base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</a:pPr>
            <a:r>
              <a:rPr lang="de-DE" kern="0" dirty="0">
                <a:latin typeface="+mj-lt"/>
              </a:rPr>
              <a:t>Flexibles Arbeiten</a:t>
            </a:r>
          </a:p>
          <a:p>
            <a:pPr marL="1257300" lvl="2" indent="-342900" fontAlgn="base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</a:pPr>
            <a:r>
              <a:rPr lang="de-DE" kern="0" dirty="0" err="1">
                <a:latin typeface="+mj-lt"/>
              </a:rPr>
              <a:t>pme</a:t>
            </a:r>
            <a:r>
              <a:rPr lang="de-DE" kern="0" dirty="0">
                <a:latin typeface="+mj-lt"/>
              </a:rPr>
              <a:t> Familienservice</a:t>
            </a:r>
          </a:p>
          <a:p>
            <a:pPr marL="1257300" lvl="2" indent="-342900" fontAlgn="base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</a:pPr>
            <a:r>
              <a:rPr lang="de-DE" kern="0" dirty="0">
                <a:latin typeface="+mj-lt"/>
              </a:rPr>
              <a:t>Kinderbetreuung</a:t>
            </a:r>
          </a:p>
          <a:p>
            <a:pPr marL="1257300" lvl="2" indent="-342900" fontAlgn="base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</a:pPr>
            <a:r>
              <a:rPr lang="de-DE" kern="0" dirty="0">
                <a:latin typeface="+mj-lt"/>
              </a:rPr>
              <a:t>…</a:t>
            </a:r>
          </a:p>
          <a:p>
            <a:pPr lvl="1" fontAlgn="base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10000"/>
            </a:pPr>
            <a:r>
              <a:rPr lang="de-DE" sz="2000" kern="0" dirty="0" smtClean="0">
                <a:latin typeface="+mj-lt"/>
              </a:rPr>
              <a:t>&gt;</a:t>
            </a:r>
            <a:r>
              <a:rPr lang="de-DE" kern="0" dirty="0" smtClean="0">
                <a:latin typeface="+mj-lt"/>
              </a:rPr>
              <a:t> Langfristige Veränderung der Unternehmenskultur und der Einstellungen </a:t>
            </a:r>
            <a:endParaRPr lang="de-DE" kern="0" dirty="0">
              <a:latin typeface="+mj-lt"/>
            </a:endParaRPr>
          </a:p>
        </p:txBody>
      </p:sp>
      <p:sp>
        <p:nvSpPr>
          <p:cNvPr id="7" name="Pfeil nach rechts 6"/>
          <p:cNvSpPr/>
          <p:nvPr/>
        </p:nvSpPr>
        <p:spPr>
          <a:xfrm>
            <a:off x="5364449" y="1148700"/>
            <a:ext cx="460514" cy="489132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6" name="Textfeld 5"/>
          <p:cNvSpPr txBox="1"/>
          <p:nvPr/>
        </p:nvSpPr>
        <p:spPr>
          <a:xfrm>
            <a:off x="5940153" y="1058143"/>
            <a:ext cx="266429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GEA,</a:t>
            </a:r>
            <a:r>
              <a:rPr kumimoji="0" lang="de-DE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ein attraktiver Arbeitgeber!</a:t>
            </a: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715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Talent Management und Talententwicklung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619FA-62B9-4C58-8D46-9877ED4AF800}" type="slidenum">
              <a:rPr lang="de-DE" smtClean="0"/>
              <a:pPr/>
              <a:t>21</a:t>
            </a:fld>
            <a:r>
              <a:rPr lang="de-DE" smtClean="0"/>
              <a:t>  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Mai 2013</a:t>
            </a:r>
            <a:endParaRPr lang="de-DE" dirty="0"/>
          </a:p>
        </p:txBody>
      </p:sp>
      <p:sp>
        <p:nvSpPr>
          <p:cNvPr id="7" name="Pfeil nach rechts 6"/>
          <p:cNvSpPr/>
          <p:nvPr/>
        </p:nvSpPr>
        <p:spPr>
          <a:xfrm>
            <a:off x="845160" y="4758761"/>
            <a:ext cx="576064" cy="576064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088" y="3333971"/>
            <a:ext cx="3168352" cy="30102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650412" y="4292486"/>
            <a:ext cx="5551806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lvl="2" fontAlgn="base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10000"/>
            </a:pPr>
            <a:r>
              <a:rPr lang="de-DE" sz="2000" kern="0" dirty="0" smtClean="0">
                <a:latin typeface="+mj-lt"/>
              </a:rPr>
              <a:t>Bei der Auswahl von Kandidaten,  </a:t>
            </a:r>
            <a:r>
              <a:rPr lang="de-DE" sz="2000" kern="0" dirty="0" err="1" smtClean="0">
                <a:latin typeface="+mj-lt"/>
              </a:rPr>
              <a:t>Observern</a:t>
            </a:r>
            <a:r>
              <a:rPr lang="de-DE" sz="2000" kern="0" dirty="0" smtClean="0">
                <a:latin typeface="+mj-lt"/>
              </a:rPr>
              <a:t> und Mentoren wird ein besonderes Augenmerk auf Internationalität und </a:t>
            </a:r>
            <a:r>
              <a:rPr lang="de-DE" sz="2000" u="sng" kern="0" dirty="0" smtClean="0">
                <a:latin typeface="+mj-lt"/>
              </a:rPr>
              <a:t>Gender Diversity</a:t>
            </a:r>
            <a:r>
              <a:rPr lang="de-DE" sz="2000" kern="0" dirty="0" smtClean="0">
                <a:latin typeface="+mj-lt"/>
              </a:rPr>
              <a:t> gelegt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50412" y="1103099"/>
            <a:ext cx="7712046" cy="30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lang="de-DE" sz="2400" kern="0" noProof="0" dirty="0" err="1" smtClean="0">
                <a:latin typeface="+mj-lt"/>
              </a:rPr>
              <a:t>Mentoring</a:t>
            </a:r>
            <a:endParaRPr lang="de-DE" sz="2400" kern="0" noProof="0" dirty="0" smtClean="0">
              <a:latin typeface="+mj-lt"/>
            </a:endParaRPr>
          </a:p>
          <a:p>
            <a:pPr marL="0" marR="0" indent="0" algn="l" defTabSz="914400" rtl="0" eaLnBrk="1" fontAlgn="base" latinLnBrk="0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endParaRPr lang="de-DE" sz="900" kern="0" noProof="0" dirty="0" smtClean="0">
              <a:latin typeface="+mj-lt"/>
            </a:endParaRPr>
          </a:p>
          <a:p>
            <a:pPr lvl="2" fontAlgn="base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10000"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GEA First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Professional Program </a:t>
            </a:r>
          </a:p>
          <a:p>
            <a:pPr marL="1714500" lvl="3" indent="-342900" fontAlgn="base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</a:pPr>
            <a:r>
              <a:rPr lang="de-DE" kern="0" dirty="0" smtClean="0">
                <a:latin typeface="+mj-lt"/>
              </a:rPr>
              <a:t>Mindestens 2 Jahre Unternehmenszugehörigkeit</a:t>
            </a:r>
          </a:p>
          <a:p>
            <a:pPr lvl="2" fontAlgn="base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10000"/>
            </a:pPr>
            <a:r>
              <a:rPr lang="de-DE" sz="2000" kern="0" baseline="0" dirty="0" smtClean="0">
                <a:latin typeface="+mj-lt"/>
              </a:rPr>
              <a:t>Professionals on Stage</a:t>
            </a:r>
          </a:p>
          <a:p>
            <a:pPr marL="1657350" lvl="3" indent="-285750" fontAlgn="base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</a:pPr>
            <a:r>
              <a:rPr lang="de-DE" kern="0" dirty="0">
                <a:latin typeface="+mj-lt"/>
              </a:rPr>
              <a:t>Mindestens </a:t>
            </a:r>
            <a:r>
              <a:rPr lang="de-DE" kern="0" dirty="0" smtClean="0">
                <a:latin typeface="+mj-lt"/>
              </a:rPr>
              <a:t>5 </a:t>
            </a:r>
            <a:r>
              <a:rPr lang="de-DE" kern="0" dirty="0">
                <a:latin typeface="+mj-lt"/>
              </a:rPr>
              <a:t>Jahre Unternehmenszugehörigkeit</a:t>
            </a:r>
          </a:p>
          <a:p>
            <a:pPr lvl="2" fontAlgn="base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10000"/>
            </a:pPr>
            <a:r>
              <a:rPr lang="de-DE" sz="2000" kern="0" dirty="0" smtClean="0">
                <a:latin typeface="+mj-lt"/>
              </a:rPr>
              <a:t>Junior </a:t>
            </a:r>
            <a:r>
              <a:rPr lang="de-DE" sz="2000" kern="0" dirty="0" err="1" smtClean="0">
                <a:latin typeface="+mj-lt"/>
              </a:rPr>
              <a:t>Mentoring</a:t>
            </a:r>
            <a:endParaRPr lang="de-DE" sz="2000" kern="0" dirty="0" smtClean="0">
              <a:latin typeface="+mj-lt"/>
            </a:endParaRPr>
          </a:p>
          <a:p>
            <a:pPr marL="1657350" lvl="3" indent="-285750" fontAlgn="base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</a:pPr>
            <a:r>
              <a:rPr lang="de-DE" kern="0" dirty="0" smtClean="0">
                <a:latin typeface="+mj-lt"/>
              </a:rPr>
              <a:t>Junge Fachkräfte, zwischen 1- 2 Jahren Unternehmenszugehörigkeit</a:t>
            </a:r>
          </a:p>
          <a:p>
            <a:pPr lvl="2" fontAlgn="base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10000"/>
            </a:pPr>
            <a:endParaRPr lang="de-DE" sz="9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6115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Diversity Performance </a:t>
            </a:r>
            <a:r>
              <a:rPr lang="de-DE" dirty="0" err="1" smtClean="0"/>
              <a:t>Indicators</a:t>
            </a:r>
            <a:r>
              <a:rPr lang="de-DE" dirty="0" smtClean="0"/>
              <a:t> (DPI)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619FA-62B9-4C58-8D46-9877ED4AF800}" type="slidenum">
              <a:rPr lang="de-DE" smtClean="0"/>
              <a:pPr/>
              <a:t>22</a:t>
            </a:fld>
            <a:r>
              <a:rPr lang="de-DE" smtClean="0"/>
              <a:t>  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Mai 2013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69616" y="1181818"/>
            <a:ext cx="295232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Diversity Kriterien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		</a:t>
            </a:r>
            <a:endParaRPr kumimoji="0" lang="en-US" sz="20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669616" y="1641208"/>
            <a:ext cx="2952328" cy="936104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Geschlecht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Gender Mixed Leadership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4652902" y="1641208"/>
            <a:ext cx="2952328" cy="936104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Measure of gender distribution at the managerial level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Pfeil nach rechts 10"/>
          <p:cNvSpPr/>
          <p:nvPr/>
        </p:nvSpPr>
        <p:spPr>
          <a:xfrm>
            <a:off x="3807816" y="1784662"/>
            <a:ext cx="720080" cy="648072"/>
          </a:xfrm>
          <a:prstGeom prst="rightArrow">
            <a:avLst/>
          </a:prstGeom>
          <a:solidFill>
            <a:srgbClr val="00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9" name="Textfeld 18"/>
          <p:cNvSpPr txBox="1"/>
          <p:nvPr/>
        </p:nvSpPr>
        <p:spPr>
          <a:xfrm>
            <a:off x="4652902" y="1181930"/>
            <a:ext cx="42484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Diversity Performance </a:t>
            </a:r>
            <a:r>
              <a:rPr kumimoji="0" lang="en-US" sz="20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Indicators</a:t>
            </a:r>
            <a:endParaRPr kumimoji="0" lang="en-US" sz="20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950619"/>
              </p:ext>
            </p:extLst>
          </p:nvPr>
        </p:nvGraphicFramePr>
        <p:xfrm>
          <a:off x="565125" y="3861610"/>
          <a:ext cx="8041654" cy="12369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93174"/>
                <a:gridCol w="818004"/>
                <a:gridCol w="818004"/>
                <a:gridCol w="692154"/>
                <a:gridCol w="692154"/>
                <a:gridCol w="755080"/>
                <a:gridCol w="755080"/>
                <a:gridCol w="818004"/>
              </a:tblGrid>
              <a:tr h="370840">
                <a:tc>
                  <a:txBody>
                    <a:bodyPr/>
                    <a:lstStyle/>
                    <a:p>
                      <a:endParaRPr lang="en-US" sz="16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 smtClean="0">
                          <a:solidFill>
                            <a:schemeClr val="bg1"/>
                          </a:solidFill>
                        </a:rPr>
                        <a:t>GEA</a:t>
                      </a:r>
                      <a:endParaRPr lang="en-US" sz="16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 smtClean="0"/>
                        <a:t>FS</a:t>
                      </a:r>
                      <a:endParaRPr lang="en-US" sz="16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 smtClean="0"/>
                        <a:t>FT</a:t>
                      </a:r>
                      <a:endParaRPr lang="en-US" sz="16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 smtClean="0"/>
                        <a:t>HX</a:t>
                      </a:r>
                      <a:endParaRPr lang="en-US" sz="16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 smtClean="0"/>
                        <a:t>ME</a:t>
                      </a:r>
                      <a:endParaRPr lang="en-US" sz="16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 smtClean="0"/>
                        <a:t>PE</a:t>
                      </a:r>
                      <a:endParaRPr lang="en-US" sz="16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 smtClean="0"/>
                        <a:t>RT</a:t>
                      </a:r>
                      <a:endParaRPr lang="en-US" sz="1600" b="0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Gender Mixed Leadership</a:t>
                      </a:r>
                    </a:p>
                    <a:p>
                      <a:r>
                        <a:rPr lang="en-US" sz="1050" noProof="0" dirty="0" smtClean="0"/>
                        <a:t>Share</a:t>
                      </a:r>
                      <a:r>
                        <a:rPr lang="en-US" sz="1050" baseline="0" noProof="0" dirty="0" smtClean="0"/>
                        <a:t> of women in managerial positions</a:t>
                      </a:r>
                      <a:endParaRPr lang="en-US" sz="105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chemeClr val="bg1"/>
                          </a:solidFill>
                        </a:rPr>
                        <a:t>12,9%</a:t>
                      </a:r>
                      <a:endParaRPr lang="en-US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8,1%</a:t>
                      </a:r>
                      <a:endParaRPr lang="en-U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10,5%</a:t>
                      </a:r>
                      <a:endParaRPr lang="en-U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16,8%</a:t>
                      </a:r>
                      <a:endParaRPr lang="en-U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11,7%</a:t>
                      </a:r>
                      <a:endParaRPr lang="en-U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12,0%</a:t>
                      </a:r>
                      <a:endParaRPr lang="en-U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10,9%</a:t>
                      </a:r>
                      <a:endParaRPr lang="en-US" sz="1400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Total share of women</a:t>
                      </a:r>
                      <a:endParaRPr lang="en-US" sz="900" noProof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>
                          <a:solidFill>
                            <a:schemeClr val="bg1"/>
                          </a:solidFill>
                        </a:rPr>
                        <a:t>18,8%</a:t>
                      </a:r>
                      <a:endParaRPr lang="en-US" sz="9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15,8%</a:t>
                      </a:r>
                      <a:endParaRPr lang="en-US" sz="900" noProof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18,0%</a:t>
                      </a:r>
                      <a:endParaRPr lang="en-US" sz="900" noProof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20,6%</a:t>
                      </a:r>
                      <a:endParaRPr lang="en-US" sz="900" noProof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19,0%</a:t>
                      </a:r>
                      <a:endParaRPr lang="en-US" sz="900" noProof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19,6%</a:t>
                      </a:r>
                      <a:endParaRPr lang="en-US" sz="900" noProof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15,6%</a:t>
                      </a:r>
                      <a:endParaRPr lang="en-US" sz="900" noProof="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23" name="Pfeil nach rechts 22"/>
          <p:cNvSpPr/>
          <p:nvPr/>
        </p:nvSpPr>
        <p:spPr>
          <a:xfrm rot="5400000">
            <a:off x="5928680" y="2786922"/>
            <a:ext cx="720080" cy="648072"/>
          </a:xfrm>
          <a:prstGeom prst="rightArrow">
            <a:avLst/>
          </a:prstGeom>
          <a:solidFill>
            <a:srgbClr val="00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8" name="Textfeld 27"/>
          <p:cNvSpPr txBox="1"/>
          <p:nvPr/>
        </p:nvSpPr>
        <p:spPr>
          <a:xfrm>
            <a:off x="639464" y="3424893"/>
            <a:ext cx="42484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DPI Report </a:t>
            </a:r>
            <a:r>
              <a:rPr kumimoji="0" lang="de-DE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(vierteljährlich)</a:t>
            </a:r>
            <a:endParaRPr kumimoji="0" lang="en-US" sz="14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641784" y="5156068"/>
            <a:ext cx="19487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(2012)</a:t>
            </a:r>
          </a:p>
        </p:txBody>
      </p:sp>
      <p:sp>
        <p:nvSpPr>
          <p:cNvPr id="29" name="Pfeil nach rechts 28"/>
          <p:cNvSpPr/>
          <p:nvPr/>
        </p:nvSpPr>
        <p:spPr>
          <a:xfrm>
            <a:off x="671873" y="5473690"/>
            <a:ext cx="720080" cy="648072"/>
          </a:xfrm>
          <a:prstGeom prst="rightArrow">
            <a:avLst/>
          </a:prstGeom>
          <a:solidFill>
            <a:srgbClr val="00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3" name="Textfeld 12"/>
          <p:cNvSpPr txBox="1"/>
          <p:nvPr/>
        </p:nvSpPr>
        <p:spPr>
          <a:xfrm>
            <a:off x="1562178" y="5647858"/>
            <a:ext cx="70428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Jährliche Diversity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„</a:t>
            </a:r>
            <a:r>
              <a:rPr kumimoji="0" lang="de-DE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Guidance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“ mit Maßnahmenkatalog          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75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Unsere besondere Unternehmenskultur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619FA-62B9-4C58-8D46-9877ED4AF800}" type="slidenum">
              <a:rPr lang="de-DE" smtClean="0"/>
              <a:pPr/>
              <a:t>23</a:t>
            </a:fld>
            <a:r>
              <a:rPr lang="de-DE" smtClean="0"/>
              <a:t>  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Mai 2013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16226" y="1208946"/>
            <a:ext cx="720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Eigenschaften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unserer Führungskräfte: </a:t>
            </a:r>
            <a:r>
              <a:rPr lang="en-US" sz="2000" kern="0" dirty="0" err="1"/>
              <a:t>Leadership@GEA</a:t>
            </a:r>
            <a:endParaRPr lang="en-US" sz="2000" kern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de-DE" sz="2000" kern="0" dirty="0" smtClean="0">
                <a:latin typeface="+mj-lt"/>
              </a:rPr>
              <a:t>  </a:t>
            </a:r>
            <a:endParaRPr kumimoji="0" lang="en-US" sz="20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26" y="1732176"/>
            <a:ext cx="7401550" cy="46085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9787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619FA-62B9-4C58-8D46-9877ED4AF800}" type="slidenum">
              <a:rPr lang="de-DE" smtClean="0"/>
              <a:pPr/>
              <a:t>24</a:t>
            </a:fld>
            <a:r>
              <a:rPr lang="de-DE" smtClean="0"/>
              <a:t>  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Mai 2013</a:t>
            </a: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41272" y="1236102"/>
            <a:ext cx="7776865" cy="4896544"/>
            <a:chOff x="657601" y="1324439"/>
            <a:chExt cx="7776865" cy="4896544"/>
          </a:xfrm>
        </p:grpSpPr>
        <p:sp>
          <p:nvSpPr>
            <p:cNvPr id="4" name="Rechteck 3"/>
            <p:cNvSpPr/>
            <p:nvPr/>
          </p:nvSpPr>
          <p:spPr>
            <a:xfrm>
              <a:off x="657601" y="1324439"/>
              <a:ext cx="7776865" cy="48965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01" y="2855079"/>
              <a:ext cx="7776865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40000" y="318180"/>
            <a:ext cx="6136408" cy="360000"/>
          </a:xfrm>
        </p:spPr>
        <p:txBody>
          <a:bodyPr/>
          <a:lstStyle/>
          <a:p>
            <a:r>
              <a:rPr lang="de-DE" dirty="0" smtClean="0"/>
              <a:t>Fazit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170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774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feld 42"/>
          <p:cNvSpPr txBox="1">
            <a:spLocks noChangeArrowheads="1"/>
          </p:cNvSpPr>
          <p:nvPr/>
        </p:nvSpPr>
        <p:spPr bwMode="auto">
          <a:xfrm>
            <a:off x="4613275" y="2678420"/>
            <a:ext cx="12969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chemeClr val="tx2"/>
              </a:buClr>
            </a:pPr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1000" dirty="0" smtClean="0"/>
              <a:t>Separatoren</a:t>
            </a: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1000" dirty="0" smtClean="0"/>
              <a:t>Dekanter</a:t>
            </a: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1000" dirty="0" err="1" smtClean="0"/>
              <a:t>Homogenisatoren</a:t>
            </a: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r>
              <a:rPr lang="de-DE" sz="1000" dirty="0"/>
              <a:t>Ventile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98" t="24421" r="10193" b="5496"/>
          <a:stretch/>
        </p:blipFill>
        <p:spPr bwMode="auto">
          <a:xfrm>
            <a:off x="4839162" y="3952095"/>
            <a:ext cx="824400" cy="53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3038123"/>
            <a:ext cx="828037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Textfeld 38"/>
          <p:cNvSpPr txBox="1">
            <a:spLocks noChangeArrowheads="1"/>
          </p:cNvSpPr>
          <p:nvPr/>
        </p:nvSpPr>
        <p:spPr bwMode="auto">
          <a:xfrm>
            <a:off x="1903413" y="2678420"/>
            <a:ext cx="12954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chemeClr val="tx2"/>
              </a:buClr>
            </a:pPr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1000" dirty="0" smtClean="0"/>
              <a:t>Melken </a:t>
            </a:r>
            <a:r>
              <a:rPr lang="de-DE" sz="1000" dirty="0"/>
              <a:t>&amp; Kühlen</a:t>
            </a:r>
          </a:p>
          <a:p>
            <a:pPr algn="ctr" eaLnBrk="1" hangingPunct="1">
              <a:buClr>
                <a:schemeClr val="tx2"/>
              </a:buClr>
            </a:pP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endParaRPr lang="de-DE" sz="1000" dirty="0" smtClean="0"/>
          </a:p>
          <a:p>
            <a:pPr algn="ctr" eaLnBrk="1" hangingPunct="1">
              <a:buClr>
                <a:schemeClr val="tx2"/>
              </a:buClr>
            </a:pP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endParaRPr lang="de-DE" sz="1000" dirty="0" smtClean="0"/>
          </a:p>
          <a:p>
            <a:pPr algn="ctr" eaLnBrk="1" hangingPunct="1">
              <a:buClr>
                <a:schemeClr val="tx2"/>
              </a:buClr>
            </a:pP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1000" dirty="0" smtClean="0"/>
              <a:t>Hygiene </a:t>
            </a:r>
            <a:r>
              <a:rPr lang="de-DE" sz="1000" dirty="0"/>
              <a:t>&amp; Service</a:t>
            </a:r>
          </a:p>
          <a:p>
            <a:pPr algn="ctr" eaLnBrk="1" hangingPunct="1">
              <a:buClr>
                <a:schemeClr val="tx2"/>
              </a:buClr>
            </a:pP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r>
              <a:rPr lang="de-DE" sz="1000" dirty="0"/>
              <a:t>Tier- &amp; Stalltechnik</a:t>
            </a:r>
          </a:p>
        </p:txBody>
      </p:sp>
      <p:pic>
        <p:nvPicPr>
          <p:cNvPr id="16387" name="Picture 79" descr="W:\Unternehmenspräsentation\2011\Bilder\FT\MIone_frei_mit_Schatten_kl_113751_grau breit klei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6" t="25717" r="25760" b="27789"/>
          <a:stretch>
            <a:fillRect/>
          </a:stretch>
        </p:blipFill>
        <p:spPr bwMode="auto">
          <a:xfrm>
            <a:off x="1979613" y="3030060"/>
            <a:ext cx="11160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Konzernstruktur </a:t>
            </a:r>
          </a:p>
        </p:txBody>
      </p:sp>
      <p:sp>
        <p:nvSpPr>
          <p:cNvPr id="57" name="Textfeld 51"/>
          <p:cNvSpPr txBox="1">
            <a:spLocks noChangeArrowheads="1"/>
          </p:cNvSpPr>
          <p:nvPr/>
        </p:nvSpPr>
        <p:spPr bwMode="auto">
          <a:xfrm>
            <a:off x="7324725" y="2678420"/>
            <a:ext cx="1295400" cy="33845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de-DE" sz="100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1000" smtClean="0">
                <a:latin typeface="Arial" pitchFamily="34" charset="0"/>
                <a:cs typeface="Arial" pitchFamily="34" charset="0"/>
              </a:rPr>
            </a:br>
            <a:r>
              <a:rPr lang="de-DE" sz="1000" smtClean="0">
                <a:latin typeface="Arial" pitchFamily="34" charset="0"/>
                <a:cs typeface="Arial" pitchFamily="34" charset="0"/>
              </a:rPr>
              <a:t>Kompressoren</a:t>
            </a:r>
          </a:p>
          <a:p>
            <a:pPr indent="-72000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de-DE" sz="1000" smtClean="0">
              <a:latin typeface="Arial" pitchFamily="34" charset="0"/>
              <a:cs typeface="Arial" pitchFamily="34" charset="0"/>
            </a:endParaRPr>
          </a:p>
          <a:p>
            <a:pPr indent="-72000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de-DE" sz="1000" smtClean="0">
              <a:latin typeface="Arial" pitchFamily="34" charset="0"/>
              <a:cs typeface="Arial" pitchFamily="34" charset="0"/>
            </a:endParaRPr>
          </a:p>
          <a:p>
            <a:pPr indent="-72000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de-DE" sz="1000" smtClean="0">
              <a:latin typeface="Arial" pitchFamily="34" charset="0"/>
              <a:cs typeface="Arial" pitchFamily="34" charset="0"/>
            </a:endParaRPr>
          </a:p>
          <a:p>
            <a:pPr indent="-72000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de-DE" sz="1000" smtClean="0">
              <a:latin typeface="Arial" pitchFamily="34" charset="0"/>
              <a:cs typeface="Arial" pitchFamily="34" charset="0"/>
            </a:endParaRPr>
          </a:p>
          <a:p>
            <a:pPr indent="-72000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de-DE" sz="100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1000" smtClean="0">
                <a:latin typeface="Arial" pitchFamily="34" charset="0"/>
                <a:cs typeface="Arial" pitchFamily="34" charset="0"/>
              </a:rPr>
            </a:br>
            <a:r>
              <a:rPr lang="de-DE" sz="1000" smtClean="0">
                <a:latin typeface="Arial" pitchFamily="34" charset="0"/>
                <a:cs typeface="Arial" pitchFamily="34" charset="0"/>
              </a:rPr>
              <a:t>Packages &amp; Skids</a:t>
            </a:r>
          </a:p>
          <a:p>
            <a:pPr indent="-72000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de-DE" sz="1000" smtClean="0">
              <a:latin typeface="Arial" pitchFamily="34" charset="0"/>
              <a:cs typeface="Arial" pitchFamily="34" charset="0"/>
            </a:endParaRPr>
          </a:p>
          <a:p>
            <a:pPr indent="-72000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de-DE" sz="1000" smtClean="0">
              <a:latin typeface="Arial" pitchFamily="34" charset="0"/>
              <a:cs typeface="Arial" pitchFamily="34" charset="0"/>
            </a:endParaRPr>
          </a:p>
          <a:p>
            <a:pPr indent="-72000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de-DE" sz="1000" smtClean="0">
              <a:latin typeface="Arial" pitchFamily="34" charset="0"/>
              <a:cs typeface="Arial" pitchFamily="34" charset="0"/>
            </a:endParaRPr>
          </a:p>
          <a:p>
            <a:pPr indent="-72000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de-DE" sz="1000" smtClean="0">
              <a:latin typeface="Arial" pitchFamily="34" charset="0"/>
              <a:cs typeface="Arial" pitchFamily="34" charset="0"/>
            </a:endParaRPr>
          </a:p>
          <a:p>
            <a:pPr indent="-72000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de-DE" sz="100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1000" smtClean="0">
                <a:latin typeface="Arial" pitchFamily="34" charset="0"/>
                <a:cs typeface="Arial" pitchFamily="34" charset="0"/>
              </a:rPr>
            </a:br>
            <a:r>
              <a:rPr lang="de-DE" sz="1000" smtClean="0">
                <a:latin typeface="Arial" pitchFamily="34" charset="0"/>
                <a:cs typeface="Arial" pitchFamily="34" charset="0"/>
              </a:rPr>
              <a:t>Eismaschinen</a:t>
            </a:r>
          </a:p>
          <a:p>
            <a:pPr indent="-72000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de-DE" sz="1000" smtClean="0">
              <a:latin typeface="Arial" pitchFamily="34" charset="0"/>
              <a:cs typeface="Arial" pitchFamily="34" charset="0"/>
            </a:endParaRPr>
          </a:p>
          <a:p>
            <a:pPr indent="-72000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de-DE" sz="1000" smtClean="0">
              <a:latin typeface="Arial" pitchFamily="34" charset="0"/>
              <a:cs typeface="Arial" pitchFamily="34" charset="0"/>
            </a:endParaRPr>
          </a:p>
          <a:p>
            <a:pPr indent="-72000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de-DE" sz="1000" smtClean="0">
              <a:latin typeface="Arial" pitchFamily="34" charset="0"/>
              <a:cs typeface="Arial" pitchFamily="34" charset="0"/>
            </a:endParaRPr>
          </a:p>
          <a:p>
            <a:pPr indent="-72000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de-DE" sz="1000" smtClean="0">
              <a:latin typeface="Arial" pitchFamily="34" charset="0"/>
              <a:cs typeface="Arial" pitchFamily="34" charset="0"/>
            </a:endParaRPr>
          </a:p>
          <a:p>
            <a:pPr indent="-72000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de-DE" sz="1000" smtClean="0">
                <a:latin typeface="Arial" pitchFamily="34" charset="0"/>
                <a:cs typeface="Arial" pitchFamily="34" charset="0"/>
              </a:rPr>
              <a:t>Froster</a:t>
            </a:r>
          </a:p>
          <a:p>
            <a:pPr marL="72000" indent="-72000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de-D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feld 38"/>
          <p:cNvSpPr txBox="1">
            <a:spLocks noChangeArrowheads="1"/>
          </p:cNvSpPr>
          <p:nvPr/>
        </p:nvSpPr>
        <p:spPr bwMode="auto">
          <a:xfrm>
            <a:off x="547688" y="2678420"/>
            <a:ext cx="1295400" cy="33845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de-DE" sz="1000" kern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1000" kern="0" dirty="0" smtClean="0">
                <a:latin typeface="Arial" pitchFamily="34" charset="0"/>
                <a:cs typeface="Arial" pitchFamily="34" charset="0"/>
              </a:rPr>
            </a:br>
            <a:r>
              <a:rPr lang="de-DE" sz="1000" kern="0" dirty="0" smtClean="0">
                <a:latin typeface="Arial" pitchFamily="34" charset="0"/>
                <a:cs typeface="Arial" pitchFamily="34" charset="0"/>
              </a:rPr>
              <a:t>Schüsselkutter</a:t>
            </a:r>
            <a:endParaRPr lang="de-DE" sz="1000" kern="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de-DE" sz="1000" kern="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de-DE" sz="1000" kern="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de-DE" sz="1000" kern="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de-DE" sz="1000" kern="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de-DE" sz="1000" kern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1000" kern="0" dirty="0" smtClean="0">
                <a:latin typeface="Arial" pitchFamily="34" charset="0"/>
                <a:cs typeface="Arial" pitchFamily="34" charset="0"/>
              </a:rPr>
            </a:br>
            <a:r>
              <a:rPr lang="de-DE" sz="1000" kern="0" dirty="0" smtClean="0">
                <a:latin typeface="Arial" pitchFamily="34" charset="0"/>
                <a:cs typeface="Arial" pitchFamily="34" charset="0"/>
              </a:rPr>
              <a:t>Spiralöfen</a:t>
            </a:r>
            <a:endParaRPr lang="de-DE" sz="1000" kern="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de-DE" sz="1000" kern="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de-DE" sz="1000" kern="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de-DE" sz="1000" kern="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de-DE" sz="1000" kern="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de-DE" sz="1000" kern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1000" kern="0" dirty="0" smtClean="0">
                <a:latin typeface="Arial" pitchFamily="34" charset="0"/>
                <a:cs typeface="Arial" pitchFamily="34" charset="0"/>
              </a:rPr>
            </a:br>
            <a:r>
              <a:rPr lang="de-DE" sz="1000" kern="0" dirty="0" err="1" smtClean="0">
                <a:latin typeface="Arial" pitchFamily="34" charset="0"/>
                <a:cs typeface="Arial" pitchFamily="34" charset="0"/>
              </a:rPr>
              <a:t>Slicer</a:t>
            </a:r>
            <a:endParaRPr lang="de-DE" sz="1000" kern="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de-DE" sz="1000" kern="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de-DE" sz="1000" kern="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de-DE" sz="1000" kern="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de-DE" sz="1000" kern="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de-DE" sz="1000" kern="0" dirty="0">
                <a:latin typeface="Arial" pitchFamily="34" charset="0"/>
                <a:cs typeface="Arial" pitchFamily="34" charset="0"/>
              </a:rPr>
              <a:t>Thermoformer</a:t>
            </a:r>
          </a:p>
        </p:txBody>
      </p:sp>
      <p:sp>
        <p:nvSpPr>
          <p:cNvPr id="16391" name="Textfeld 33"/>
          <p:cNvSpPr txBox="1">
            <a:spLocks noChangeArrowheads="1"/>
          </p:cNvSpPr>
          <p:nvPr/>
        </p:nvSpPr>
        <p:spPr bwMode="auto">
          <a:xfrm>
            <a:off x="3259138" y="2678420"/>
            <a:ext cx="12954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sz="1000" dirty="0"/>
              <a:t>Rippenrohr &amp; Rohrbündel</a:t>
            </a:r>
          </a:p>
          <a:p>
            <a:pPr algn="ctr" eaLnBrk="1" hangingPunct="1"/>
            <a:endParaRPr lang="de-DE" sz="1000" dirty="0"/>
          </a:p>
          <a:p>
            <a:pPr algn="ctr" eaLnBrk="1" hangingPunct="1"/>
            <a:endParaRPr lang="de-DE" sz="1000" dirty="0"/>
          </a:p>
          <a:p>
            <a:pPr algn="ctr" eaLnBrk="1" hangingPunct="1"/>
            <a:endParaRPr lang="de-DE" sz="1000" dirty="0"/>
          </a:p>
          <a:p>
            <a:pPr algn="ctr" eaLnBrk="1" hangingPunct="1"/>
            <a:endParaRPr lang="de-DE" sz="1000" dirty="0"/>
          </a:p>
          <a:p>
            <a:pPr algn="ctr" eaLnBrk="1" hangingPunct="1"/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1000" dirty="0" smtClean="0"/>
              <a:t>Kühltürme</a:t>
            </a:r>
            <a:endParaRPr lang="de-DE" sz="1000" dirty="0"/>
          </a:p>
          <a:p>
            <a:pPr algn="ctr" eaLnBrk="1" hangingPunct="1"/>
            <a:endParaRPr lang="de-DE" sz="1000" dirty="0"/>
          </a:p>
          <a:p>
            <a:pPr algn="ctr" eaLnBrk="1" hangingPunct="1"/>
            <a:endParaRPr lang="de-DE" sz="1000" dirty="0"/>
          </a:p>
          <a:p>
            <a:pPr algn="ctr" eaLnBrk="1" hangingPunct="1"/>
            <a:endParaRPr lang="de-DE" sz="1000" dirty="0"/>
          </a:p>
          <a:p>
            <a:pPr algn="ctr" eaLnBrk="1" hangingPunct="1"/>
            <a:endParaRPr lang="de-DE" sz="1000" dirty="0"/>
          </a:p>
          <a:p>
            <a:pPr algn="ctr" eaLnBrk="1" hangingPunct="1"/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1000" dirty="0" smtClean="0"/>
              <a:t>Plattenwärmetauscher</a:t>
            </a:r>
            <a:endParaRPr lang="de-DE" sz="1000" dirty="0"/>
          </a:p>
          <a:p>
            <a:pPr algn="ctr" eaLnBrk="1" hangingPunct="1"/>
            <a:endParaRPr lang="de-DE" sz="1000" dirty="0"/>
          </a:p>
          <a:p>
            <a:pPr algn="ctr" eaLnBrk="1" hangingPunct="1"/>
            <a:endParaRPr lang="de-DE" sz="1000" dirty="0"/>
          </a:p>
          <a:p>
            <a:pPr algn="ctr" eaLnBrk="1" hangingPunct="1"/>
            <a:endParaRPr lang="de-DE" sz="1000" dirty="0"/>
          </a:p>
          <a:p>
            <a:pPr algn="ctr" eaLnBrk="1" hangingPunct="1"/>
            <a:endParaRPr lang="de-DE" sz="1000" dirty="0"/>
          </a:p>
          <a:p>
            <a:pPr algn="ctr" eaLnBrk="1" hangingPunct="1"/>
            <a:r>
              <a:rPr lang="de-DE" sz="1000" dirty="0"/>
              <a:t>HVAC (Klimatechnik)</a:t>
            </a:r>
          </a:p>
        </p:txBody>
      </p:sp>
      <p:sp>
        <p:nvSpPr>
          <p:cNvPr id="70" name="Rechteck 69"/>
          <p:cNvSpPr/>
          <p:nvPr/>
        </p:nvSpPr>
        <p:spPr>
          <a:xfrm>
            <a:off x="4608513" y="1177925"/>
            <a:ext cx="1295400" cy="5040313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/>
          </a:p>
        </p:txBody>
      </p:sp>
      <p:sp>
        <p:nvSpPr>
          <p:cNvPr id="71" name="Rechteck 70"/>
          <p:cNvSpPr/>
          <p:nvPr/>
        </p:nvSpPr>
        <p:spPr>
          <a:xfrm>
            <a:off x="7323138" y="1177925"/>
            <a:ext cx="1295400" cy="5040313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/>
          </a:p>
        </p:txBody>
      </p:sp>
      <p:sp>
        <p:nvSpPr>
          <p:cNvPr id="74" name="Rechteck 73"/>
          <p:cNvSpPr/>
          <p:nvPr/>
        </p:nvSpPr>
        <p:spPr>
          <a:xfrm>
            <a:off x="5965825" y="1177925"/>
            <a:ext cx="1295400" cy="5040313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/>
          </a:p>
        </p:txBody>
      </p:sp>
      <p:sp>
        <p:nvSpPr>
          <p:cNvPr id="75" name="Rechteck 74"/>
          <p:cNvSpPr/>
          <p:nvPr/>
        </p:nvSpPr>
        <p:spPr>
          <a:xfrm>
            <a:off x="3251200" y="1177925"/>
            <a:ext cx="1296988" cy="5040313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/>
          </a:p>
        </p:txBody>
      </p:sp>
      <p:sp>
        <p:nvSpPr>
          <p:cNvPr id="76" name="Rechteck 75"/>
          <p:cNvSpPr/>
          <p:nvPr/>
        </p:nvSpPr>
        <p:spPr>
          <a:xfrm>
            <a:off x="1895475" y="1177925"/>
            <a:ext cx="1295400" cy="5040313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/>
          </a:p>
        </p:txBody>
      </p:sp>
      <p:sp>
        <p:nvSpPr>
          <p:cNvPr id="77" name="Textfeld 38"/>
          <p:cNvSpPr txBox="1">
            <a:spLocks noChangeArrowheads="1"/>
          </p:cNvSpPr>
          <p:nvPr/>
        </p:nvSpPr>
        <p:spPr bwMode="auto">
          <a:xfrm>
            <a:off x="1900238" y="2228850"/>
            <a:ext cx="1295400" cy="431800"/>
          </a:xfrm>
          <a:prstGeom prst="rect">
            <a:avLst/>
          </a:prstGeom>
          <a:solidFill>
            <a:srgbClr val="EE7D11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kern="0" smtClean="0">
                <a:solidFill>
                  <a:schemeClr val="bg1"/>
                </a:solidFill>
              </a:rPr>
              <a:t>GEA Farm Technologies</a:t>
            </a:r>
            <a:endParaRPr lang="de-DE" sz="1000" b="1" kern="0">
              <a:solidFill>
                <a:schemeClr val="bg1"/>
              </a:solidFill>
            </a:endParaRPr>
          </a:p>
        </p:txBody>
      </p:sp>
      <p:sp>
        <p:nvSpPr>
          <p:cNvPr id="78" name="Textfeld 33"/>
          <p:cNvSpPr txBox="1">
            <a:spLocks noChangeArrowheads="1"/>
          </p:cNvSpPr>
          <p:nvPr/>
        </p:nvSpPr>
        <p:spPr bwMode="auto">
          <a:xfrm>
            <a:off x="3257550" y="2228850"/>
            <a:ext cx="1296988" cy="431800"/>
          </a:xfrm>
          <a:prstGeom prst="rect">
            <a:avLst/>
          </a:prstGeom>
          <a:solidFill>
            <a:srgbClr val="FABA00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kern="0" smtClean="0">
                <a:solidFill>
                  <a:schemeClr val="bg1"/>
                </a:solidFill>
              </a:rPr>
              <a:t>GEA Heat Exchangers</a:t>
            </a:r>
            <a:endParaRPr lang="de-DE" sz="1000" b="1" kern="0">
              <a:solidFill>
                <a:schemeClr val="bg1"/>
              </a:solidFill>
            </a:endParaRPr>
          </a:p>
        </p:txBody>
      </p:sp>
      <p:sp>
        <p:nvSpPr>
          <p:cNvPr id="79" name="Textfeld 42"/>
          <p:cNvSpPr txBox="1">
            <a:spLocks noChangeArrowheads="1"/>
          </p:cNvSpPr>
          <p:nvPr/>
        </p:nvSpPr>
        <p:spPr bwMode="auto">
          <a:xfrm>
            <a:off x="4616450" y="2228850"/>
            <a:ext cx="1295400" cy="431800"/>
          </a:xfrm>
          <a:prstGeom prst="rect">
            <a:avLst/>
          </a:prstGeom>
          <a:solidFill>
            <a:srgbClr val="009534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kern="0" smtClean="0">
                <a:solidFill>
                  <a:schemeClr val="bg1"/>
                </a:solidFill>
              </a:rPr>
              <a:t>GEA Mechanical Equipment</a:t>
            </a:r>
            <a:endParaRPr lang="de-DE" sz="1000" b="1" kern="0">
              <a:solidFill>
                <a:schemeClr val="bg1"/>
              </a:solidFill>
            </a:endParaRPr>
          </a:p>
        </p:txBody>
      </p:sp>
      <p:sp>
        <p:nvSpPr>
          <p:cNvPr id="80" name="Textfeld 47"/>
          <p:cNvSpPr txBox="1">
            <a:spLocks noChangeArrowheads="1"/>
          </p:cNvSpPr>
          <p:nvPr/>
        </p:nvSpPr>
        <p:spPr bwMode="auto">
          <a:xfrm>
            <a:off x="5973763" y="2228850"/>
            <a:ext cx="1296987" cy="431800"/>
          </a:xfrm>
          <a:prstGeom prst="rect">
            <a:avLst/>
          </a:prstGeom>
          <a:solidFill>
            <a:srgbClr val="004E8F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kern="0" smtClean="0">
                <a:solidFill>
                  <a:schemeClr val="bg1"/>
                </a:solidFill>
              </a:rPr>
              <a:t>GEA Process Engineering</a:t>
            </a:r>
            <a:endParaRPr lang="de-DE" sz="1000" b="1" kern="0">
              <a:solidFill>
                <a:schemeClr val="bg1"/>
              </a:solidFill>
            </a:endParaRPr>
          </a:p>
        </p:txBody>
      </p:sp>
      <p:sp>
        <p:nvSpPr>
          <p:cNvPr id="81" name="Textfeld 51"/>
          <p:cNvSpPr txBox="1">
            <a:spLocks noChangeArrowheads="1"/>
          </p:cNvSpPr>
          <p:nvPr/>
        </p:nvSpPr>
        <p:spPr bwMode="auto">
          <a:xfrm>
            <a:off x="7332663" y="2228850"/>
            <a:ext cx="1295400" cy="431800"/>
          </a:xfrm>
          <a:prstGeom prst="rect">
            <a:avLst/>
          </a:prstGeom>
          <a:solidFill>
            <a:srgbClr val="009EE0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kern="0" smtClean="0">
                <a:solidFill>
                  <a:schemeClr val="bg1"/>
                </a:solidFill>
              </a:rPr>
              <a:t>GEA Refrigeration Technologies</a:t>
            </a:r>
            <a:endParaRPr lang="de-DE" sz="1000" b="1" kern="0">
              <a:solidFill>
                <a:schemeClr val="bg1"/>
              </a:solidFill>
            </a:endParaRPr>
          </a:p>
        </p:txBody>
      </p:sp>
      <p:sp>
        <p:nvSpPr>
          <p:cNvPr id="16403" name="Textfeld 47"/>
          <p:cNvSpPr txBox="1">
            <a:spLocks noChangeArrowheads="1"/>
          </p:cNvSpPr>
          <p:nvPr/>
        </p:nvSpPr>
        <p:spPr bwMode="auto">
          <a:xfrm>
            <a:off x="5969000" y="2678420"/>
            <a:ext cx="12954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chemeClr val="tx2"/>
              </a:buClr>
            </a:pPr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1000" dirty="0" smtClean="0"/>
              <a:t>Sprühtrockner</a:t>
            </a: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r>
              <a:rPr lang="de-DE" sz="1000" dirty="0"/>
              <a:t>Aseptische Abfüllanlagen</a:t>
            </a:r>
          </a:p>
          <a:p>
            <a:pPr algn="ctr" eaLnBrk="1" hangingPunct="1">
              <a:buClr>
                <a:schemeClr val="tx2"/>
              </a:buClr>
            </a:pP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r>
              <a:rPr lang="de-DE" sz="1000" dirty="0"/>
              <a:t>Brauerei- &amp; Molkereitechnik</a:t>
            </a:r>
          </a:p>
          <a:p>
            <a:pPr algn="ctr" eaLnBrk="1" hangingPunct="1">
              <a:buClr>
                <a:schemeClr val="tx2"/>
              </a:buClr>
            </a:pP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endParaRPr lang="de-DE" sz="1000" dirty="0"/>
          </a:p>
          <a:p>
            <a:pPr algn="ctr" eaLnBrk="1" hangingPunct="1">
              <a:buClr>
                <a:schemeClr val="tx2"/>
              </a:buClr>
            </a:pPr>
            <a:r>
              <a:rPr lang="de-DE" sz="1000" dirty="0" smtClean="0"/>
              <a:t>Pharmatechnik</a:t>
            </a:r>
            <a:endParaRPr lang="de-DE" sz="1000" dirty="0"/>
          </a:p>
        </p:txBody>
      </p:sp>
      <p:pic>
        <p:nvPicPr>
          <p:cNvPr id="16404" name="Picture 2" descr="Industrial spray drying unit from &lt;br&gt;GEA Niro installed in pla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5"/>
          <a:stretch>
            <a:fillRect/>
          </a:stretch>
        </p:blipFill>
        <p:spPr bwMode="auto">
          <a:xfrm>
            <a:off x="6183313" y="3030060"/>
            <a:ext cx="825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2" descr="http://www.westfalia.com/Images/tcm-0-0-0_tcm55-4618.jpg">
            <a:hlinkClick r:id="rId8"/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3952094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4" descr="http://www.westfalia.com/Images/IMG_XX_90x90_Winterheat_d_tcm55-55167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4863527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4863527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Picture 23" descr="http://www.westfalia.com/images/w178h100/herd_management_software_tcm300-78111.jp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3952094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54" descr="W:\Unternehmenspräsentation\2011\Bilder\HX\1.3._Rippenrohr-Bild aus HV-Präsentation 2009_grau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" r="14548"/>
          <a:stretch>
            <a:fillRect/>
          </a:stretch>
        </p:blipFill>
        <p:spPr bwMode="auto">
          <a:xfrm>
            <a:off x="3328988" y="303006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Picture 54" descr="W:\Unternehmenspräsentation\2011\Bilder\HX\Bild1 Kopie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303006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1" name="Picture 55" descr="W:\Unternehmenspräsentation\2011\Bilder\HX\HVAC 02_klein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0" y="5624418"/>
            <a:ext cx="1000125" cy="539750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3" name="Picture 57" descr="W:\Unternehmenspräsentation\2011\Bilder\HX\Kühlturm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952094"/>
            <a:ext cx="6508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5" name="Picture 53" descr="W:\Unternehmenspräsentation\2011\Bilder\HX\Plattenwärmetauscher-Platten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4863527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6" name="Picture 3" descr="C:\Users\Zimmermann.ma\Desktop\pptBilder\DSC_5472_PerFormer_Melken_155677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1" t="13354" r="8066" b="42134"/>
          <a:stretch>
            <a:fillRect/>
          </a:stretch>
        </p:blipFill>
        <p:spPr bwMode="auto">
          <a:xfrm>
            <a:off x="2563813" y="4863527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7" name="Picture 7" descr="C:\Users\Zimmermann.ma\Desktop\pptBilder\Cable Scraper_66186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r="27933"/>
          <a:stretch>
            <a:fillRect/>
          </a:stretch>
        </p:blipFill>
        <p:spPr bwMode="auto">
          <a:xfrm>
            <a:off x="1968500" y="5624418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8" name="Picture 8" descr="C:\Users\Zimmermann.ma\Desktop\pptBilder\DSC0004_CUT_RET_68468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" t="24120" r="59763" b="34648"/>
          <a:stretch>
            <a:fillRect/>
          </a:stretch>
        </p:blipFill>
        <p:spPr bwMode="auto">
          <a:xfrm>
            <a:off x="2563813" y="5624418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9" name="Picture 57" descr="W:\Unternehmenspräsentation\2011\Bilder\PE\Molkerei UHT plant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" r="36272" b="1746"/>
          <a:stretch>
            <a:fillRect/>
          </a:stretch>
        </p:blipFill>
        <p:spPr bwMode="auto">
          <a:xfrm>
            <a:off x="6661150" y="4863527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0" name="Picture 58" descr="W:\Unternehmenspräsentation\2011\Bilder\ME\Ventilmatrix_klein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0886" b="13768"/>
          <a:stretch>
            <a:fillRect/>
          </a:stretch>
        </p:blipFill>
        <p:spPr bwMode="auto">
          <a:xfrm>
            <a:off x="4837113" y="5624418"/>
            <a:ext cx="825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1" name="Picture 65" descr="W:\Unternehmenspräsentation\2011\Bilder\RT\RT_Produkt_PistonCompressor_lay_236450_grau_klein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303006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2" name="Picture 66" descr="W:\Unternehmenspräsentation\2011\Bilder\RT\RT_Produkt_ScrewCompressor_lay_236452_grau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9634" r="6642" b="7057"/>
          <a:stretch>
            <a:fillRect/>
          </a:stretch>
        </p:blipFill>
        <p:spPr bwMode="auto">
          <a:xfrm>
            <a:off x="8015288" y="303006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3" name="Picture 67" descr="W:\Unternehmenspräsentation\2011\Bilder\PE\PE Bild 5_Pharmatechnik_klein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0" b="5742"/>
          <a:stretch>
            <a:fillRect/>
          </a:stretch>
        </p:blipFill>
        <p:spPr bwMode="auto">
          <a:xfrm>
            <a:off x="6183313" y="5624418"/>
            <a:ext cx="825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Rechteck 108"/>
          <p:cNvSpPr/>
          <p:nvPr/>
        </p:nvSpPr>
        <p:spPr>
          <a:xfrm>
            <a:off x="538163" y="1177925"/>
            <a:ext cx="1295400" cy="5040313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/>
          </a:p>
        </p:txBody>
      </p:sp>
      <p:sp>
        <p:nvSpPr>
          <p:cNvPr id="110" name="Textfeld 38"/>
          <p:cNvSpPr txBox="1">
            <a:spLocks noChangeArrowheads="1"/>
          </p:cNvSpPr>
          <p:nvPr/>
        </p:nvSpPr>
        <p:spPr bwMode="auto">
          <a:xfrm>
            <a:off x="541338" y="2228850"/>
            <a:ext cx="1295400" cy="431800"/>
          </a:xfrm>
          <a:prstGeom prst="rect">
            <a:avLst/>
          </a:prstGeom>
          <a:solidFill>
            <a:schemeClr val="accent3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kern="0" dirty="0">
                <a:solidFill>
                  <a:schemeClr val="bg1"/>
                </a:solidFill>
              </a:rPr>
              <a:t>GEA Food </a:t>
            </a:r>
            <a:br>
              <a:rPr lang="de-DE" sz="1000" b="1" kern="0" dirty="0">
                <a:solidFill>
                  <a:schemeClr val="bg1"/>
                </a:solidFill>
              </a:rPr>
            </a:br>
            <a:r>
              <a:rPr lang="de-DE" sz="1000" b="1" kern="0" dirty="0" smtClean="0">
                <a:solidFill>
                  <a:schemeClr val="bg1"/>
                </a:solidFill>
              </a:rPr>
              <a:t>Solutions</a:t>
            </a:r>
            <a:endParaRPr lang="de-DE" sz="1000" b="1" kern="0" dirty="0">
              <a:solidFill>
                <a:schemeClr val="bg1"/>
              </a:solidFill>
            </a:endParaRPr>
          </a:p>
        </p:txBody>
      </p:sp>
      <p:pic>
        <p:nvPicPr>
          <p:cNvPr id="16427" name="Picture 73" descr="W:\Unternehmenspräsentation\2011\Bilder\PE\Brewery Systems 01_klein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4863527"/>
            <a:ext cx="5413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8" name="Picture 75" descr="W:\Unternehmenspräsentation\2011\Bilder\CT\Bowl_Choppers_grau breit klein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7" r="13638"/>
          <a:stretch>
            <a:fillRect/>
          </a:stretch>
        </p:blipFill>
        <p:spPr bwMode="auto">
          <a:xfrm>
            <a:off x="723900" y="3030060"/>
            <a:ext cx="9366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9" name="Picture 77" descr="W:\Unternehmenspräsentation\2011\Bilder\CT\Thermoformers_grau breit klein.jp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7" r="16006"/>
          <a:stretch>
            <a:fillRect/>
          </a:stretch>
        </p:blipFill>
        <p:spPr bwMode="auto">
          <a:xfrm>
            <a:off x="723900" y="5624418"/>
            <a:ext cx="9366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0" name="Picture 80" descr="W:\Unternehmenspräsentation\2011\Bilder\ME\Homogenisator grau breit klein.jp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4" t="17313" r="20543" b="5040"/>
          <a:stretch>
            <a:fillRect/>
          </a:stretch>
        </p:blipFill>
        <p:spPr bwMode="auto">
          <a:xfrm>
            <a:off x="4838062" y="4863527"/>
            <a:ext cx="825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1" name="Picture 81" descr="W:\Unternehmenspräsentation\2011\Bilder\RT\RT_Produkt_PackagesSkids_lay_236449_grau_klein breit.jp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1" r="14703"/>
          <a:stretch>
            <a:fillRect/>
          </a:stretch>
        </p:blipFill>
        <p:spPr bwMode="auto">
          <a:xfrm>
            <a:off x="7515225" y="3952094"/>
            <a:ext cx="9366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2" name="Picture 82" descr="W:\Unternehmenspräsentation\2011\Bilder\RT\RT_Produkt_IceMachine_lay_236448_grau_klein breit.jp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" r="8534"/>
          <a:stretch>
            <a:fillRect/>
          </a:stretch>
        </p:blipFill>
        <p:spPr bwMode="auto">
          <a:xfrm>
            <a:off x="7515225" y="4863527"/>
            <a:ext cx="9366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3" name="Picture 83" descr="W:\Unternehmenspräsentation\2011\Bilder\RT\RT_Produkt_Freezers_lay2_236447_grau_klein breit.jp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1" r="7845"/>
          <a:stretch>
            <a:fillRect/>
          </a:stretch>
        </p:blipFill>
        <p:spPr bwMode="auto">
          <a:xfrm>
            <a:off x="7515225" y="5624418"/>
            <a:ext cx="9366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4" name="Picture 87" descr="W:\Unternehmenspräsentation\2011\Bilder\CT\Spiral_Cookers_grau breit klein.jp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4" t="11697" r="14729" b="13303"/>
          <a:stretch>
            <a:fillRect/>
          </a:stretch>
        </p:blipFill>
        <p:spPr bwMode="auto">
          <a:xfrm>
            <a:off x="720725" y="3952094"/>
            <a:ext cx="9350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5" name="Picture 88" descr="W:\Unternehmenspräsentation\2011\Bilder\CT\Slicers_grau_breit klein.jp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3" t="10316" r="25334" b="8913"/>
          <a:stretch>
            <a:fillRect/>
          </a:stretch>
        </p:blipFill>
        <p:spPr bwMode="auto">
          <a:xfrm>
            <a:off x="720725" y="4863527"/>
            <a:ext cx="9350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37" name="Fußzeilenplatzhalt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mtClean="0">
                <a:solidFill>
                  <a:srgbClr val="878787"/>
                </a:solidFill>
              </a:rPr>
              <a:t>Mai 2013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A28170-A640-432F-B358-F421B0A12219}" type="slidenum">
              <a:rPr lang="de-DE" smtClean="0"/>
              <a:pPr>
                <a:defRPr/>
              </a:pPr>
              <a:t>3</a:t>
            </a:fld>
            <a:r>
              <a:rPr lang="de-DE" smtClean="0"/>
              <a:t>  </a:t>
            </a:r>
            <a:endParaRPr lang="de-DE"/>
          </a:p>
        </p:txBody>
      </p:sp>
      <p:pic>
        <p:nvPicPr>
          <p:cNvPr id="16439" name="Picture 61" descr="S:\Key visuals\GEA_KV_RefrigerationTechnologies.jp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309688"/>
            <a:ext cx="11874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0" name="Picture 62" descr="S:\Key visuals\GEA_KV_Convenience-FoodTechnologies.jp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309688"/>
            <a:ext cx="11874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1" name="Picture 63" descr="S:\Key visuals\GEA_KV_FarmTechnologies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1309688"/>
            <a:ext cx="11874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2" name="Picture 64" descr="S:\Key visuals\GEA_KV_HeatExchangers.jp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1309688"/>
            <a:ext cx="11874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3" name="Picture 65" descr="S:\Key visuals\GEA_KV_MechanicalEquipment.jp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1309688"/>
            <a:ext cx="11874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4" name="Picture 66" descr="S:\Key visuals\GEA_KV_ProcessEngineering.jp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1309688"/>
            <a:ext cx="11874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 descr="S:\Einblicke Flyer\2012\ECOSpin_klein.jp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3952095"/>
            <a:ext cx="825500" cy="54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07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Diagramm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47644"/>
              </p:ext>
            </p:extLst>
          </p:nvPr>
        </p:nvGraphicFramePr>
        <p:xfrm>
          <a:off x="234376" y="1768348"/>
          <a:ext cx="7308000" cy="41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099329466"/>
              </p:ext>
            </p:extLst>
          </p:nvPr>
        </p:nvGraphicFramePr>
        <p:xfrm>
          <a:off x="467544" y="1440406"/>
          <a:ext cx="6096000" cy="4254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6553565" y="4239981"/>
            <a:ext cx="1836000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txBody>
          <a:bodyPr lIns="0" tIns="0" rIns="0" bIns="0" anchor="ctr">
            <a:spAutoFit/>
          </a:bodyPr>
          <a:lstStyle/>
          <a:p>
            <a:pPr algn="ctr">
              <a:buClr>
                <a:schemeClr val="tx2"/>
              </a:buClr>
              <a:buSzPct val="110000"/>
              <a:buFont typeface="Arial" pitchFamily="34" charset="0"/>
              <a:buNone/>
              <a:defRPr/>
            </a:pPr>
            <a:r>
              <a:rPr lang="de-DE" sz="1200" b="1" kern="0" dirty="0">
                <a:latin typeface="+mj-lt"/>
              </a:rPr>
              <a:t>Anteil der </a:t>
            </a:r>
            <a:r>
              <a:rPr lang="de-DE" sz="1200" b="1" kern="0" dirty="0" smtClean="0">
                <a:latin typeface="+mj-lt"/>
              </a:rPr>
              <a:t>Schwellenländer*: </a:t>
            </a:r>
            <a:br>
              <a:rPr lang="de-DE" sz="1200" b="1" kern="0" dirty="0" smtClean="0">
                <a:latin typeface="+mj-lt"/>
              </a:rPr>
            </a:br>
            <a:r>
              <a:rPr lang="de-DE" sz="1200" b="1" kern="0" dirty="0" smtClean="0">
                <a:latin typeface="+mj-lt"/>
              </a:rPr>
              <a:t>33% </a:t>
            </a:r>
            <a:r>
              <a:rPr lang="de-DE" sz="1200" kern="0" dirty="0" smtClean="0">
                <a:latin typeface="+mj-lt"/>
              </a:rPr>
              <a:t>(34%)</a:t>
            </a:r>
            <a:endParaRPr lang="de-DE" sz="1200" kern="0" dirty="0">
              <a:latin typeface="+mj-lt"/>
            </a:endParaRPr>
          </a:p>
          <a:p>
            <a:pPr algn="ctr">
              <a:buClr>
                <a:schemeClr val="tx2"/>
              </a:buClr>
              <a:buSzPct val="110000"/>
              <a:buFont typeface="Arial" pitchFamily="34" charset="0"/>
              <a:buNone/>
              <a:defRPr/>
            </a:pPr>
            <a:r>
              <a:rPr lang="de-DE" sz="1200" kern="0" dirty="0" smtClean="0">
                <a:latin typeface="Symbol" pitchFamily="18" charset="2"/>
              </a:rPr>
              <a:t>D</a:t>
            </a:r>
            <a:r>
              <a:rPr lang="de-DE" sz="1200" kern="0" dirty="0" smtClean="0">
                <a:latin typeface="+mj-lt"/>
              </a:rPr>
              <a:t> abs.: +</a:t>
            </a:r>
            <a:r>
              <a:rPr lang="de-DE" sz="1200" kern="0" dirty="0">
                <a:latin typeface="+mj-lt"/>
              </a:rPr>
              <a:t>2</a:t>
            </a:r>
            <a:r>
              <a:rPr lang="de-DE" sz="1200" kern="0" dirty="0" smtClean="0">
                <a:latin typeface="+mj-lt"/>
              </a:rPr>
              <a:t>% </a:t>
            </a:r>
            <a:r>
              <a:rPr lang="de-DE" sz="1200" kern="0" dirty="0" err="1" smtClean="0">
                <a:latin typeface="+mj-lt"/>
              </a:rPr>
              <a:t>YoY</a:t>
            </a:r>
            <a:endParaRPr lang="de-DE" sz="1200" kern="0" dirty="0" smtClean="0">
              <a:latin typeface="+mj-lt"/>
            </a:endParaRPr>
          </a:p>
          <a:p>
            <a:pPr algn="ctr">
              <a:buClr>
                <a:schemeClr val="tx2"/>
              </a:buClr>
              <a:buSzPct val="110000"/>
              <a:buFont typeface="Arial" pitchFamily="34" charset="0"/>
              <a:buNone/>
              <a:defRPr/>
            </a:pPr>
            <a:r>
              <a:rPr lang="en-US" sz="700" b="1" kern="0" dirty="0" smtClean="0">
                <a:latin typeface="+mj-lt"/>
              </a:rPr>
              <a:t>(</a:t>
            </a:r>
            <a:r>
              <a:rPr lang="de-DE" sz="700" b="1" kern="0" dirty="0">
                <a:latin typeface="+mj-lt"/>
              </a:rPr>
              <a:t>Durchschnitt der </a:t>
            </a:r>
            <a:r>
              <a:rPr lang="de-DE" sz="700" b="1" kern="0" dirty="0" smtClean="0">
                <a:latin typeface="+mj-lt"/>
              </a:rPr>
              <a:t>Definition von Dow </a:t>
            </a:r>
            <a:r>
              <a:rPr lang="de-DE" sz="700" b="1" kern="0" dirty="0">
                <a:latin typeface="+mj-lt"/>
              </a:rPr>
              <a:t>Jones und </a:t>
            </a:r>
            <a:r>
              <a:rPr lang="de-DE" sz="700" b="1" kern="0" dirty="0" smtClean="0">
                <a:latin typeface="+mj-lt"/>
              </a:rPr>
              <a:t>MSCI</a:t>
            </a:r>
            <a:r>
              <a:rPr lang="en-US" sz="700" b="1" kern="0" dirty="0" smtClean="0">
                <a:latin typeface="+mj-lt"/>
              </a:rPr>
              <a:t>*)</a:t>
            </a:r>
            <a:endParaRPr lang="de-DE" sz="1100" kern="0" dirty="0">
              <a:latin typeface="+mj-lt"/>
            </a:endParaRPr>
          </a:p>
        </p:txBody>
      </p:sp>
      <p:pic>
        <p:nvPicPr>
          <p:cNvPr id="139270" name="Grafik 16" descr="germany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5889" y="2574259"/>
            <a:ext cx="769937" cy="59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1" name="Grafik 17" descr="flagge_usa_00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4145" y="1857987"/>
            <a:ext cx="733425" cy="58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2" name="Grafik 18" descr="china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44620" y="3298149"/>
            <a:ext cx="752475" cy="58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feld 39"/>
          <p:cNvSpPr txBox="1"/>
          <p:nvPr/>
        </p:nvSpPr>
        <p:spPr>
          <a:xfrm>
            <a:off x="2873083" y="3283208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itchFamily="34" charset="0"/>
              <a:buNone/>
              <a:defRPr/>
            </a:pPr>
            <a:r>
              <a:rPr lang="de-DE" sz="1400" b="1" kern="0" dirty="0" smtClean="0">
                <a:latin typeface="+mj-lt"/>
              </a:rPr>
              <a:t>Umsatz 2012:</a:t>
            </a:r>
            <a:endParaRPr lang="de-DE" sz="1400" b="1" kern="0" dirty="0">
              <a:latin typeface="+mj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110000"/>
              <a:defRPr/>
            </a:pPr>
            <a:r>
              <a:rPr lang="de-DE" sz="1400" b="1" kern="0" dirty="0" smtClean="0">
                <a:latin typeface="+mj-lt"/>
              </a:rPr>
              <a:t>5.720 Mio. EUR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110000"/>
              <a:defRPr/>
            </a:pPr>
            <a:r>
              <a:rPr lang="de-DE" sz="1400" b="1" kern="0" dirty="0" smtClean="0">
                <a:latin typeface="+mj-lt"/>
              </a:rPr>
              <a:t>+</a:t>
            </a:r>
            <a:r>
              <a:rPr lang="de-DE" sz="1400" b="1" kern="0" dirty="0">
                <a:latin typeface="+mj-lt"/>
              </a:rPr>
              <a:t>6</a:t>
            </a:r>
            <a:r>
              <a:rPr lang="de-DE" sz="1400" b="1" kern="0" dirty="0" smtClean="0">
                <a:latin typeface="+mj-lt"/>
              </a:rPr>
              <a:t>% </a:t>
            </a:r>
            <a:r>
              <a:rPr lang="de-DE" sz="1400" b="1" kern="0" dirty="0" err="1" smtClean="0">
                <a:latin typeface="+mj-lt"/>
              </a:rPr>
              <a:t>YoY</a:t>
            </a:r>
            <a:endParaRPr lang="en-US" sz="1400" b="1" kern="0" dirty="0">
              <a:latin typeface="+mj-lt"/>
            </a:endParaRPr>
          </a:p>
        </p:txBody>
      </p:sp>
      <p:sp>
        <p:nvSpPr>
          <p:cNvPr id="139274" name="Titel 2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8775" indent="-358775"/>
            <a:r>
              <a:rPr lang="en-GB" dirty="0" err="1" smtClean="0"/>
              <a:t>Umsatz</a:t>
            </a:r>
            <a:r>
              <a:rPr lang="en-GB" dirty="0" smtClean="0"/>
              <a:t> </a:t>
            </a:r>
            <a:r>
              <a:rPr lang="en-GB" dirty="0" err="1" smtClean="0"/>
              <a:t>nach</a:t>
            </a:r>
            <a:r>
              <a:rPr lang="en-GB" dirty="0" smtClean="0"/>
              <a:t> </a:t>
            </a:r>
            <a:r>
              <a:rPr lang="en-GB" dirty="0" err="1" smtClean="0"/>
              <a:t>Regionen</a:t>
            </a:r>
            <a:r>
              <a:rPr lang="en-GB" dirty="0" smtClean="0"/>
              <a:t> 2012 </a:t>
            </a:r>
            <a:endParaRPr lang="en-US" dirty="0" smtClean="0"/>
          </a:p>
        </p:txBody>
      </p:sp>
      <p:sp>
        <p:nvSpPr>
          <p:cNvPr id="53" name="Foliennummernplatzhalter 5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60BE3-D4EC-442E-8845-5A86966F7597}" type="slidenum">
              <a:rPr lang="en-US" smtClean="0"/>
              <a:pPr/>
              <a:t>4</a:t>
            </a:fld>
            <a:r>
              <a:rPr lang="en-US" smtClean="0"/>
              <a:t>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Mai 2013</a:t>
            </a:r>
            <a:endParaRPr lang="de-DE" dirty="0"/>
          </a:p>
        </p:txBody>
      </p:sp>
      <p:sp>
        <p:nvSpPr>
          <p:cNvPr id="54" name="Textfeld 53"/>
          <p:cNvSpPr txBox="1"/>
          <p:nvPr/>
        </p:nvSpPr>
        <p:spPr>
          <a:xfrm>
            <a:off x="7396312" y="2562829"/>
            <a:ext cx="12879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itchFamily="34" charset="0"/>
              <a:buNone/>
              <a:defRPr/>
            </a:pPr>
            <a:r>
              <a:rPr lang="de-DE" sz="1200" b="1" kern="0" dirty="0">
                <a:latin typeface="+mj-lt"/>
              </a:rPr>
              <a:t>Germany</a:t>
            </a:r>
            <a:br>
              <a:rPr lang="de-DE" sz="1200" b="1" kern="0" dirty="0">
                <a:latin typeface="+mj-lt"/>
              </a:rPr>
            </a:br>
            <a:r>
              <a:rPr lang="de-DE" sz="1200" b="1" kern="0" dirty="0" smtClean="0">
                <a:latin typeface="+mj-lt"/>
              </a:rPr>
              <a:t>10% </a:t>
            </a:r>
            <a:r>
              <a:rPr lang="de-DE" sz="1200" kern="0" dirty="0" smtClean="0">
                <a:latin typeface="+mj-lt"/>
              </a:rPr>
              <a:t>(11%)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itchFamily="34" charset="0"/>
              <a:buNone/>
              <a:defRPr/>
            </a:pPr>
            <a:r>
              <a:rPr lang="de-DE" sz="1200" kern="0" dirty="0" smtClean="0">
                <a:latin typeface="Symbol" pitchFamily="18" charset="2"/>
              </a:rPr>
              <a:t>D</a:t>
            </a:r>
            <a:r>
              <a:rPr lang="de-DE" sz="1200" kern="0" dirty="0" smtClean="0">
                <a:latin typeface="+mj-lt"/>
              </a:rPr>
              <a:t> abs.: -5% </a:t>
            </a:r>
            <a:r>
              <a:rPr lang="de-DE" sz="1200" kern="0" dirty="0" err="1" smtClean="0">
                <a:latin typeface="+mj-lt"/>
              </a:rPr>
              <a:t>YoY</a:t>
            </a:r>
            <a:endParaRPr lang="de-DE" sz="1200" kern="0" dirty="0">
              <a:latin typeface="+mj-lt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7396312" y="1827509"/>
            <a:ext cx="125933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itchFamily="34" charset="0"/>
              <a:buNone/>
              <a:defRPr/>
            </a:pPr>
            <a:r>
              <a:rPr lang="de-DE" sz="1200" b="1" kern="0" dirty="0">
                <a:latin typeface="+mj-lt"/>
              </a:rPr>
              <a:t>USA</a:t>
            </a:r>
            <a:br>
              <a:rPr lang="de-DE" sz="1200" b="1" kern="0" dirty="0">
                <a:latin typeface="+mj-lt"/>
              </a:rPr>
            </a:br>
            <a:r>
              <a:rPr lang="de-DE" sz="1200" b="1" kern="0" dirty="0" smtClean="0">
                <a:latin typeface="+mj-lt"/>
              </a:rPr>
              <a:t>14% </a:t>
            </a:r>
            <a:r>
              <a:rPr lang="de-DE" sz="1200" kern="0" dirty="0" smtClean="0">
                <a:latin typeface="+mj-lt"/>
              </a:rPr>
              <a:t>(12%)</a:t>
            </a:r>
          </a:p>
          <a:p>
            <a:pPr>
              <a:buClr>
                <a:schemeClr val="tx2"/>
              </a:buClr>
              <a:buSzPct val="110000"/>
              <a:defRPr/>
            </a:pPr>
            <a:r>
              <a:rPr lang="de-DE" sz="1200" kern="0" dirty="0">
                <a:latin typeface="Symbol" pitchFamily="18" charset="2"/>
              </a:rPr>
              <a:t>D</a:t>
            </a:r>
            <a:r>
              <a:rPr lang="de-DE" sz="1200" kern="0" dirty="0"/>
              <a:t> </a:t>
            </a:r>
            <a:r>
              <a:rPr lang="de-DE" sz="1200" kern="0" dirty="0" smtClean="0"/>
              <a:t>abs.</a:t>
            </a:r>
            <a:r>
              <a:rPr lang="de-DE" sz="1200" kern="0" dirty="0" smtClean="0">
                <a:latin typeface="+mj-lt"/>
              </a:rPr>
              <a:t>: +24% </a:t>
            </a:r>
            <a:r>
              <a:rPr lang="de-DE" sz="1200" kern="0" dirty="0" err="1" smtClean="0">
                <a:latin typeface="+mj-lt"/>
              </a:rPr>
              <a:t>YoY</a:t>
            </a:r>
            <a:endParaRPr lang="de-DE" sz="1200" kern="0" dirty="0">
              <a:latin typeface="+mj-lt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7396312" y="3298149"/>
            <a:ext cx="125933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itchFamily="34" charset="0"/>
              <a:buNone/>
              <a:defRPr/>
            </a:pPr>
            <a:r>
              <a:rPr lang="de-DE" sz="1200" b="1" kern="0" dirty="0">
                <a:latin typeface="+mj-lt"/>
              </a:rPr>
              <a:t>China </a:t>
            </a:r>
            <a:r>
              <a:rPr lang="de-DE" sz="1200" kern="0" dirty="0">
                <a:latin typeface="+mj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itchFamily="34" charset="0"/>
              <a:buNone/>
              <a:defRPr/>
            </a:pPr>
            <a:r>
              <a:rPr lang="de-DE" sz="1200" b="1" kern="0" dirty="0" smtClean="0">
                <a:latin typeface="+mj-lt"/>
              </a:rPr>
              <a:t>10% </a:t>
            </a:r>
            <a:r>
              <a:rPr lang="de-DE" sz="1200" kern="0" dirty="0" smtClean="0">
                <a:latin typeface="+mj-lt"/>
              </a:rPr>
              <a:t>(11%)</a:t>
            </a:r>
          </a:p>
          <a:p>
            <a:pPr>
              <a:buClr>
                <a:schemeClr val="tx2"/>
              </a:buClr>
              <a:buSzPct val="110000"/>
              <a:defRPr/>
            </a:pPr>
            <a:r>
              <a:rPr lang="de-DE" sz="1200" kern="0" dirty="0">
                <a:latin typeface="Symbol" pitchFamily="18" charset="2"/>
              </a:rPr>
              <a:t>D</a:t>
            </a:r>
            <a:r>
              <a:rPr lang="de-DE" sz="1200" kern="0" dirty="0"/>
              <a:t> abs.</a:t>
            </a:r>
            <a:r>
              <a:rPr lang="de-DE" sz="1200" kern="0" dirty="0" smtClean="0">
                <a:latin typeface="+mj-lt"/>
              </a:rPr>
              <a:t>: -2% </a:t>
            </a:r>
            <a:r>
              <a:rPr lang="de-DE" sz="1200" kern="0" dirty="0" err="1" smtClean="0">
                <a:latin typeface="+mj-lt"/>
              </a:rPr>
              <a:t>YoY</a:t>
            </a:r>
            <a:endParaRPr lang="de-DE" sz="1200" kern="0" dirty="0">
              <a:latin typeface="+mj-lt"/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6394601" y="1440406"/>
            <a:ext cx="18573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defRPr/>
            </a:pPr>
            <a:r>
              <a:rPr lang="de-DE" sz="1400" b="1" kern="0" dirty="0" smtClean="0">
                <a:latin typeface="+mj-lt"/>
                <a:cs typeface="+mn-cs"/>
              </a:rPr>
              <a:t>Top-3-Länder</a:t>
            </a:r>
            <a:endParaRPr lang="en-US" sz="1400" b="1" kern="0" dirty="0">
              <a:latin typeface="+mj-lt"/>
              <a:cs typeface="+mn-cs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237162" y="2724453"/>
            <a:ext cx="1401763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Clr>
                <a:schemeClr val="tx2"/>
              </a:buClr>
              <a:buSzPct val="110000"/>
              <a:defRPr/>
            </a:pPr>
            <a:r>
              <a:rPr lang="de-DE" sz="1400" b="1" kern="0" dirty="0" smtClean="0">
                <a:solidFill>
                  <a:schemeClr val="accent2"/>
                </a:solidFill>
                <a:latin typeface="+mj-lt"/>
                <a:cs typeface="+mn-cs"/>
              </a:rPr>
              <a:t>Westeuropa</a:t>
            </a:r>
            <a:br>
              <a:rPr lang="de-DE" sz="1400" b="1" kern="0" dirty="0" smtClean="0">
                <a:solidFill>
                  <a:schemeClr val="accent2"/>
                </a:solidFill>
                <a:latin typeface="+mj-lt"/>
                <a:cs typeface="+mn-cs"/>
              </a:rPr>
            </a:br>
            <a:r>
              <a:rPr lang="de-DE" sz="1100" b="1" kern="0" dirty="0" smtClean="0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de-DE" sz="1100" b="1" kern="0" dirty="0" smtClean="0">
                <a:solidFill>
                  <a:schemeClr val="accent2"/>
                </a:solidFill>
              </a:rPr>
              <a:t> abs.: -1% </a:t>
            </a:r>
            <a:r>
              <a:rPr lang="de-DE" sz="1100" b="1" kern="0" dirty="0" err="1" smtClean="0">
                <a:solidFill>
                  <a:schemeClr val="accent2"/>
                </a:solidFill>
              </a:rPr>
              <a:t>YoY</a:t>
            </a:r>
            <a:endParaRPr lang="de-DE" sz="1400" b="1" kern="0" dirty="0">
              <a:solidFill>
                <a:schemeClr val="accent2"/>
              </a:solidFill>
              <a:latin typeface="+mj-lt"/>
              <a:cs typeface="+mn-cs"/>
            </a:endParaRPr>
          </a:p>
        </p:txBody>
      </p:sp>
      <p:sp>
        <p:nvSpPr>
          <p:cNvPr id="37" name="Textfeld 13"/>
          <p:cNvSpPr txBox="1"/>
          <p:nvPr/>
        </p:nvSpPr>
        <p:spPr>
          <a:xfrm>
            <a:off x="3175384" y="5445225"/>
            <a:ext cx="139661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78787"/>
              </a:buClr>
              <a:buSzPct val="110000"/>
              <a:defRPr/>
            </a:pPr>
            <a:r>
              <a:rPr lang="de-DE" sz="1400" b="1" kern="0" dirty="0" smtClean="0">
                <a:solidFill>
                  <a:srgbClr val="00665D"/>
                </a:solidFill>
                <a:latin typeface="+mj-lt"/>
              </a:rPr>
              <a:t>Asien/Pazifik </a:t>
            </a:r>
            <a:endParaRPr lang="de-DE" b="1" kern="0" dirty="0">
              <a:solidFill>
                <a:srgbClr val="00665D"/>
              </a:solidFill>
            </a:endParaRPr>
          </a:p>
          <a:p>
            <a:pPr>
              <a:buClr>
                <a:srgbClr val="878787"/>
              </a:buClr>
              <a:buSzPct val="110000"/>
              <a:defRPr/>
            </a:pPr>
            <a:r>
              <a:rPr lang="de-DE" b="1" kern="0" dirty="0" smtClean="0">
                <a:solidFill>
                  <a:srgbClr val="00665D"/>
                </a:solidFill>
                <a:latin typeface="Symbol" pitchFamily="18" charset="2"/>
              </a:rPr>
              <a:t>D</a:t>
            </a:r>
            <a:r>
              <a:rPr lang="de-DE" b="1" kern="0" dirty="0" smtClean="0">
                <a:solidFill>
                  <a:srgbClr val="00665D"/>
                </a:solidFill>
              </a:rPr>
              <a:t> abs.: +11% </a:t>
            </a:r>
            <a:r>
              <a:rPr lang="de-DE" b="1" kern="0" dirty="0" err="1" smtClean="0">
                <a:solidFill>
                  <a:srgbClr val="00665D"/>
                </a:solidFill>
              </a:rPr>
              <a:t>YoY</a:t>
            </a:r>
            <a:endParaRPr lang="de-DE" sz="1400" b="1" kern="0" dirty="0" smtClean="0">
              <a:solidFill>
                <a:srgbClr val="00665D"/>
              </a:solidFill>
              <a:latin typeface="+mj-lt"/>
            </a:endParaRPr>
          </a:p>
        </p:txBody>
      </p:sp>
      <p:sp>
        <p:nvSpPr>
          <p:cNvPr id="39" name="Textfeld 13"/>
          <p:cNvSpPr txBox="1"/>
          <p:nvPr/>
        </p:nvSpPr>
        <p:spPr>
          <a:xfrm>
            <a:off x="633116" y="4101075"/>
            <a:ext cx="141022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78787"/>
              </a:buClr>
              <a:buSzPct val="110000"/>
              <a:defRPr/>
            </a:pPr>
            <a:r>
              <a:rPr lang="de-DE" sz="1400" b="1" kern="0" dirty="0" smtClean="0">
                <a:solidFill>
                  <a:schemeClr val="accent5"/>
                </a:solidFill>
                <a:latin typeface="+mj-lt"/>
              </a:rPr>
              <a:t>Nordamerika</a:t>
            </a:r>
          </a:p>
          <a:p>
            <a:pPr>
              <a:buClr>
                <a:srgbClr val="878787"/>
              </a:buClr>
              <a:buSzPct val="110000"/>
              <a:defRPr/>
            </a:pPr>
            <a:r>
              <a:rPr lang="de-DE" b="1" kern="0" dirty="0" smtClean="0">
                <a:solidFill>
                  <a:schemeClr val="accent5"/>
                </a:solidFill>
                <a:latin typeface="Symbol" pitchFamily="18" charset="2"/>
              </a:rPr>
              <a:t>D</a:t>
            </a:r>
            <a:r>
              <a:rPr lang="de-DE" b="1" kern="0" dirty="0" smtClean="0">
                <a:solidFill>
                  <a:schemeClr val="accent5"/>
                </a:solidFill>
              </a:rPr>
              <a:t> abs.: +22% </a:t>
            </a:r>
            <a:r>
              <a:rPr lang="de-DE" b="1" kern="0" dirty="0" err="1" smtClean="0">
                <a:solidFill>
                  <a:schemeClr val="accent5"/>
                </a:solidFill>
              </a:rPr>
              <a:t>YoY</a:t>
            </a:r>
            <a:r>
              <a:rPr lang="de-DE" sz="1400" b="1" kern="0" dirty="0" smtClean="0">
                <a:solidFill>
                  <a:schemeClr val="accent5"/>
                </a:solidFill>
                <a:latin typeface="+mj-lt"/>
              </a:rPr>
              <a:t> </a:t>
            </a:r>
          </a:p>
        </p:txBody>
      </p:sp>
      <p:sp>
        <p:nvSpPr>
          <p:cNvPr id="41" name="Textfeld 13"/>
          <p:cNvSpPr txBox="1"/>
          <p:nvPr/>
        </p:nvSpPr>
        <p:spPr>
          <a:xfrm>
            <a:off x="738412" y="2084851"/>
            <a:ext cx="130492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78787"/>
              </a:buClr>
              <a:buSzPct val="110000"/>
              <a:defRPr/>
            </a:pPr>
            <a:r>
              <a:rPr lang="de-DE" sz="1400" b="1" kern="0" dirty="0" smtClean="0">
                <a:solidFill>
                  <a:schemeClr val="accent1"/>
                </a:solidFill>
                <a:latin typeface="+mj-lt"/>
              </a:rPr>
              <a:t>Lateinamerika </a:t>
            </a:r>
            <a:endParaRPr lang="de-DE" b="1" kern="0" dirty="0">
              <a:solidFill>
                <a:schemeClr val="accent1"/>
              </a:solidFill>
            </a:endParaRPr>
          </a:p>
          <a:p>
            <a:pPr>
              <a:buClr>
                <a:srgbClr val="878787"/>
              </a:buClr>
              <a:buSzPct val="110000"/>
              <a:defRPr/>
            </a:pPr>
            <a:r>
              <a:rPr lang="de-DE" b="1" kern="0" dirty="0" smtClean="0">
                <a:solidFill>
                  <a:schemeClr val="accent1"/>
                </a:solidFill>
                <a:latin typeface="Symbol" pitchFamily="18" charset="2"/>
              </a:rPr>
              <a:t>D</a:t>
            </a:r>
            <a:r>
              <a:rPr lang="de-DE" b="1" kern="0" dirty="0" smtClean="0">
                <a:solidFill>
                  <a:schemeClr val="accent1"/>
                </a:solidFill>
              </a:rPr>
              <a:t> abs.: +7% </a:t>
            </a:r>
            <a:r>
              <a:rPr lang="de-DE" b="1" kern="0" dirty="0" err="1" smtClean="0">
                <a:solidFill>
                  <a:schemeClr val="accent1"/>
                </a:solidFill>
              </a:rPr>
              <a:t>YoY</a:t>
            </a:r>
            <a:endParaRPr lang="de-DE" sz="1400" b="1" kern="0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4" name="Textfeld 13"/>
          <p:cNvSpPr txBox="1"/>
          <p:nvPr/>
        </p:nvSpPr>
        <p:spPr>
          <a:xfrm>
            <a:off x="341982" y="2883148"/>
            <a:ext cx="156820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78787"/>
              </a:buClr>
              <a:buSzPct val="110000"/>
              <a:defRPr/>
            </a:pPr>
            <a:r>
              <a:rPr lang="de-DE" sz="1400" b="1" kern="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Osteuropa &amp; GUS </a:t>
            </a:r>
          </a:p>
          <a:p>
            <a:pPr>
              <a:buClr>
                <a:srgbClr val="878787"/>
              </a:buClr>
              <a:buSzPct val="110000"/>
              <a:defRPr/>
            </a:pPr>
            <a:r>
              <a:rPr lang="de-DE" b="1" kern="0" dirty="0" smtClean="0">
                <a:solidFill>
                  <a:schemeClr val="accent4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de-DE" b="1" kern="0" dirty="0" smtClean="0">
                <a:solidFill>
                  <a:schemeClr val="accent4">
                    <a:lumMod val="75000"/>
                  </a:schemeClr>
                </a:solidFill>
              </a:rPr>
              <a:t> abs.:  +2% </a:t>
            </a:r>
            <a:r>
              <a:rPr lang="de-DE" b="1" kern="0" dirty="0" err="1" smtClean="0">
                <a:solidFill>
                  <a:schemeClr val="accent4">
                    <a:lumMod val="75000"/>
                  </a:schemeClr>
                </a:solidFill>
              </a:rPr>
              <a:t>YoY</a:t>
            </a:r>
            <a:endParaRPr lang="en-US" sz="1400" b="1" kern="0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5" name="Textfeld 13"/>
          <p:cNvSpPr txBox="1"/>
          <p:nvPr/>
        </p:nvSpPr>
        <p:spPr>
          <a:xfrm>
            <a:off x="2924944" y="1240351"/>
            <a:ext cx="1359024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78787"/>
              </a:buClr>
              <a:buSzPct val="110000"/>
              <a:defRPr/>
            </a:pPr>
            <a:r>
              <a:rPr lang="de-DE" sz="1400" b="1" kern="0" dirty="0" smtClean="0">
                <a:solidFill>
                  <a:schemeClr val="accent3"/>
                </a:solidFill>
                <a:latin typeface="+mj-lt"/>
              </a:rPr>
              <a:t>Naher Osten</a:t>
            </a:r>
          </a:p>
          <a:p>
            <a:pPr>
              <a:buClr>
                <a:srgbClr val="878787"/>
              </a:buClr>
              <a:buSzPct val="110000"/>
              <a:defRPr/>
            </a:pPr>
            <a:r>
              <a:rPr lang="de-DE" b="1" kern="0" dirty="0" smtClean="0">
                <a:solidFill>
                  <a:schemeClr val="accent3"/>
                </a:solidFill>
                <a:latin typeface="Symbol" pitchFamily="18" charset="2"/>
              </a:rPr>
              <a:t>D</a:t>
            </a:r>
            <a:r>
              <a:rPr lang="de-DE" b="1" kern="0" dirty="0" smtClean="0">
                <a:solidFill>
                  <a:schemeClr val="accent3"/>
                </a:solidFill>
              </a:rPr>
              <a:t> abs.: -4% </a:t>
            </a:r>
            <a:r>
              <a:rPr lang="de-DE" b="1" kern="0" dirty="0" err="1" smtClean="0">
                <a:solidFill>
                  <a:schemeClr val="accent3"/>
                </a:solidFill>
              </a:rPr>
              <a:t>YoY</a:t>
            </a:r>
            <a:endParaRPr lang="de-DE" sz="1400" b="1" kern="0" dirty="0" smtClean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46" name="Textfeld 13"/>
          <p:cNvSpPr txBox="1"/>
          <p:nvPr/>
        </p:nvSpPr>
        <p:spPr>
          <a:xfrm>
            <a:off x="1710795" y="1553625"/>
            <a:ext cx="1364277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78787"/>
              </a:buClr>
              <a:buSzPct val="110000"/>
              <a:defRPr/>
            </a:pPr>
            <a:r>
              <a:rPr lang="de-DE" sz="1400" b="1" kern="0" dirty="0" smtClean="0">
                <a:solidFill>
                  <a:schemeClr val="accent6"/>
                </a:solidFill>
                <a:latin typeface="+mj-lt"/>
              </a:rPr>
              <a:t>Afrika </a:t>
            </a:r>
          </a:p>
          <a:p>
            <a:pPr>
              <a:buClr>
                <a:srgbClr val="878787"/>
              </a:buClr>
              <a:buSzPct val="110000"/>
              <a:defRPr/>
            </a:pPr>
            <a:r>
              <a:rPr lang="de-DE" b="1" kern="0" dirty="0">
                <a:solidFill>
                  <a:schemeClr val="accent6"/>
                </a:solidFill>
                <a:latin typeface="Symbol" pitchFamily="18" charset="2"/>
              </a:rPr>
              <a:t>D</a:t>
            </a:r>
            <a:r>
              <a:rPr lang="de-DE" b="1" kern="0" dirty="0" smtClean="0">
                <a:solidFill>
                  <a:schemeClr val="accent6"/>
                </a:solidFill>
              </a:rPr>
              <a:t> abs.: +2% </a:t>
            </a:r>
            <a:r>
              <a:rPr lang="de-DE" b="1" kern="0" dirty="0" err="1" smtClean="0">
                <a:solidFill>
                  <a:schemeClr val="accent6"/>
                </a:solidFill>
              </a:rPr>
              <a:t>YoY</a:t>
            </a:r>
            <a:endParaRPr lang="de-DE" sz="1400" b="1" kern="0" dirty="0" smtClean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25" name="Textfeld 10"/>
          <p:cNvSpPr txBox="1"/>
          <p:nvPr/>
        </p:nvSpPr>
        <p:spPr>
          <a:xfrm>
            <a:off x="541339" y="6223727"/>
            <a:ext cx="7853510" cy="27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fontAlgn="base">
              <a:spcBef>
                <a:spcPct val="15000"/>
              </a:spcBef>
              <a:spcAft>
                <a:spcPct val="15000"/>
              </a:spcAft>
              <a:buClr>
                <a:srgbClr val="878787"/>
              </a:buClr>
              <a:buSzPct val="110000"/>
              <a:defRPr sz="880" kern="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de-DE" dirty="0"/>
              <a:t>* Dow Jones Emerging </a:t>
            </a:r>
            <a:r>
              <a:rPr lang="de-DE" dirty="0" err="1"/>
              <a:t>Markets</a:t>
            </a:r>
            <a:r>
              <a:rPr lang="de-DE" dirty="0"/>
              <a:t> Index besteht aus 35 Ländern, von denen 20 für GEA relevant sind; MSCI definiert 21 Länder als Emerging </a:t>
            </a:r>
            <a:r>
              <a:rPr lang="de-DE" dirty="0" err="1"/>
              <a:t>Markets</a:t>
            </a:r>
            <a:r>
              <a:rPr lang="de-DE" dirty="0"/>
              <a:t>, von denen 17 für GEA relevant sind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70994" y="6037570"/>
            <a:ext cx="1295400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buClr>
                <a:srgbClr val="878787"/>
              </a:buClr>
              <a:buSzPct val="110000"/>
              <a:buFont typeface="Arial" pitchFamily="34" charset="0"/>
              <a:buNone/>
              <a:defRPr/>
            </a:pPr>
            <a:r>
              <a:rPr lang="de-DE" sz="1050" b="1" kern="0" dirty="0" smtClean="0">
                <a:solidFill>
                  <a:srgbClr val="000000"/>
                </a:solidFill>
                <a:cs typeface="Arial" charset="0"/>
              </a:rPr>
              <a:t>(Vorjahr)</a:t>
            </a:r>
            <a:endParaRPr lang="en-US" sz="900" b="1" kern="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90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619FA-62B9-4C58-8D46-9877ED4AF800}" type="slidenum">
              <a:rPr lang="de-DE" smtClean="0"/>
              <a:pPr/>
              <a:t>5</a:t>
            </a:fld>
            <a:r>
              <a:rPr lang="de-DE" smtClean="0"/>
              <a:t>  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Mai 2013</a:t>
            </a:r>
            <a:endParaRPr lang="de-DE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540000" y="318180"/>
            <a:ext cx="6136408" cy="360000"/>
          </a:xfrm>
        </p:spPr>
        <p:txBody>
          <a:bodyPr/>
          <a:lstStyle/>
          <a:p>
            <a:pPr eaLnBrk="1" hangingPunct="1"/>
            <a:r>
              <a:rPr lang="de-DE" dirty="0" smtClean="0"/>
              <a:t>Agenda</a:t>
            </a:r>
            <a:endParaRPr lang="en-US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2051720" y="1412776"/>
            <a:ext cx="5060681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tabLst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Der Business Case: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Tx/>
              <a:buChar char="-"/>
              <a:tabLst/>
            </a:pPr>
            <a:r>
              <a:rPr lang="de-DE" sz="2000" kern="0" dirty="0" smtClean="0">
                <a:latin typeface="+mj-lt"/>
              </a:rPr>
              <a:t>Bevölkerungsentwicklung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Tx/>
              <a:buChar char="-"/>
              <a:tabLst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Anteile qualifizierter Fachkräfte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Tx/>
              <a:buChar char="-"/>
              <a:tabLst/>
            </a:pPr>
            <a:r>
              <a:rPr lang="de-DE" sz="2000" kern="0" dirty="0" smtClean="0">
                <a:latin typeface="+mj-lt"/>
              </a:rPr>
              <a:t>Business Performance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Char char="•"/>
              <a:tabLst/>
            </a:pPr>
            <a:endParaRPr lang="de-DE" sz="2000" kern="0" dirty="0">
              <a:latin typeface="+mj-lt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tabLst/>
            </a:pP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Massnahmen</a:t>
            </a:r>
            <a:r>
              <a:rPr kumimoji="0" lang="de-DE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bei GEA:</a:t>
            </a:r>
          </a:p>
          <a:p>
            <a:pPr marL="342900" indent="-342900" fontAlgn="base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Tx/>
              <a:buChar char="-"/>
            </a:pPr>
            <a:r>
              <a:rPr lang="de-DE" sz="2000" kern="0" dirty="0" err="1" smtClean="0"/>
              <a:t>Diversity</a:t>
            </a:r>
            <a:r>
              <a:rPr lang="de-DE" sz="2000" kern="0" dirty="0" smtClean="0"/>
              <a:t> Ansatz</a:t>
            </a:r>
          </a:p>
          <a:p>
            <a:pPr marL="342900" indent="-342900" fontAlgn="base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Tx/>
              <a:buChar char="-"/>
            </a:pPr>
            <a:r>
              <a:rPr lang="de-DE" sz="2000" kern="0" dirty="0" smtClean="0"/>
              <a:t>Diversity Performance </a:t>
            </a:r>
            <a:r>
              <a:rPr lang="de-DE" sz="2000" kern="0" dirty="0" err="1" smtClean="0"/>
              <a:t>Indicators</a:t>
            </a:r>
            <a:endParaRPr lang="de-DE" sz="2000" kern="0" dirty="0" smtClean="0"/>
          </a:p>
          <a:p>
            <a:pPr marL="342900" indent="-342900" fontAlgn="base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Tx/>
              <a:buChar char="-"/>
            </a:pPr>
            <a:r>
              <a:rPr lang="de-DE" sz="2000" kern="0" dirty="0" err="1" smtClean="0"/>
              <a:t>Diversity</a:t>
            </a:r>
            <a:r>
              <a:rPr lang="de-DE" sz="2000" kern="0" dirty="0" smtClean="0"/>
              <a:t> Training</a:t>
            </a:r>
          </a:p>
          <a:p>
            <a:pPr marL="342900" indent="-342900" fontAlgn="base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Tx/>
              <a:buChar char="-"/>
            </a:pPr>
            <a:r>
              <a:rPr lang="de-DE" sz="2000" kern="0" dirty="0" smtClean="0"/>
              <a:t>Talent Management</a:t>
            </a:r>
          </a:p>
          <a:p>
            <a:pPr marL="342900" indent="-342900" fontAlgn="base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Tx/>
              <a:buChar char="-"/>
            </a:pPr>
            <a:r>
              <a:rPr lang="de-DE" sz="2000" kern="0" dirty="0" smtClean="0"/>
              <a:t>Attraktiver Arbeitgeber für Bewerberinnen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tabLst/>
            </a:pPr>
            <a:endParaRPr kumimoji="0" lang="de-DE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973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318180"/>
            <a:ext cx="6480272" cy="360000"/>
          </a:xfrm>
        </p:spPr>
        <p:txBody>
          <a:bodyPr/>
          <a:lstStyle/>
          <a:p>
            <a:r>
              <a:rPr lang="de-DE" dirty="0" smtClean="0"/>
              <a:t>Zusammengefasste Geburtenziffern </a:t>
            </a:r>
            <a:br>
              <a:rPr lang="de-DE" dirty="0" smtClean="0"/>
            </a:br>
            <a:r>
              <a:rPr lang="de-DE" dirty="0" smtClean="0"/>
              <a:t>in europäischen Ländern (2010)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619FA-62B9-4C58-8D46-9877ED4AF800}" type="slidenum">
              <a:rPr lang="de-DE" smtClean="0"/>
              <a:pPr/>
              <a:t>6</a:t>
            </a:fld>
            <a:r>
              <a:rPr lang="de-DE" smtClean="0"/>
              <a:t>  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Mai 2013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98" y="1072908"/>
            <a:ext cx="7917235" cy="509295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491880" y="6295344"/>
            <a:ext cx="50405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Quelle: Bundesinstitut für Bevölkerungsforschung</a:t>
            </a:r>
          </a:p>
        </p:txBody>
      </p:sp>
    </p:spTree>
    <p:extLst>
      <p:ext uri="{BB962C8B-B14F-4D97-AF65-F5344CB8AC3E}">
        <p14:creationId xmlns:p14="http://schemas.microsoft.com/office/powerpoint/2010/main" val="3595522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619FA-62B9-4C58-8D46-9877ED4AF800}" type="slidenum">
              <a:rPr lang="de-DE" smtClean="0"/>
              <a:pPr/>
              <a:t>7</a:t>
            </a:fld>
            <a:r>
              <a:rPr lang="de-DE" smtClean="0"/>
              <a:t>  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Mai 2013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860001599"/>
              </p:ext>
            </p:extLst>
          </p:nvPr>
        </p:nvGraphicFramePr>
        <p:xfrm>
          <a:off x="558122" y="980728"/>
          <a:ext cx="8064500" cy="5049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40000" y="318180"/>
            <a:ext cx="6840312" cy="360000"/>
          </a:xfrm>
        </p:spPr>
        <p:txBody>
          <a:bodyPr/>
          <a:lstStyle/>
          <a:p>
            <a:r>
              <a:rPr lang="de-DE" dirty="0" smtClean="0"/>
              <a:t>Erwerbstätigenquote 2010 (in %) der 20-64-Jährigen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987824" y="1719306"/>
            <a:ext cx="27357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Geburten pro Frau: 1,98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763126" y="6283573"/>
            <a:ext cx="68407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lang="de-DE" sz="1200" kern="0" dirty="0" smtClean="0">
                <a:latin typeface="+mj-lt"/>
              </a:rPr>
              <a:t>Quelle: </a:t>
            </a:r>
            <a:r>
              <a:rPr lang="de-DE" sz="1200" kern="0" dirty="0" err="1" smtClean="0">
                <a:latin typeface="+mj-lt"/>
              </a:rPr>
              <a:t>Eurostat</a:t>
            </a:r>
            <a:r>
              <a:rPr lang="de-DE" sz="1200" kern="0" dirty="0" smtClean="0">
                <a:latin typeface="+mj-lt"/>
              </a:rPr>
              <a:t> (Pressemitteilung 96/2011 vom 29.06.11 sowie Datenbank)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3395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Anteile von Frauen D-A-CH: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619FA-62B9-4C58-8D46-9877ED4AF800}" type="slidenum">
              <a:rPr lang="de-DE" smtClean="0"/>
              <a:pPr/>
              <a:t>8</a:t>
            </a:fld>
            <a:r>
              <a:rPr lang="de-DE" smtClean="0"/>
              <a:t>  </a:t>
            </a:r>
            <a:endParaRPr lang="de-D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Mai 2013</a:t>
            </a:r>
            <a:endParaRPr lang="de-DE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827949142"/>
              </p:ext>
            </p:extLst>
          </p:nvPr>
        </p:nvGraphicFramePr>
        <p:xfrm>
          <a:off x="539750" y="1116710"/>
          <a:ext cx="80645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51180" y="1310800"/>
            <a:ext cx="43204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1180" y="1597557"/>
            <a:ext cx="43204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lang="de-DE" sz="1400" kern="0" dirty="0">
                <a:latin typeface="+mj-lt"/>
              </a:rPr>
              <a:t>A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0670" y="1905334"/>
            <a:ext cx="43204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lang="de-DE" sz="1400" kern="0" dirty="0" smtClean="0">
                <a:latin typeface="+mj-lt"/>
              </a:rPr>
              <a:t>CH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0670" y="2534936"/>
            <a:ext cx="43204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40670" y="2821693"/>
            <a:ext cx="43204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lang="de-DE" sz="1400" kern="0" dirty="0">
                <a:latin typeface="+mj-lt"/>
              </a:rPr>
              <a:t>A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30160" y="3129470"/>
            <a:ext cx="43204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lang="de-DE" sz="1400" kern="0" dirty="0" smtClean="0">
                <a:latin typeface="+mj-lt"/>
              </a:rPr>
              <a:t>CH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1180" y="3687064"/>
            <a:ext cx="43204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51180" y="3973821"/>
            <a:ext cx="43204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lang="de-DE" sz="1400" kern="0" dirty="0">
                <a:latin typeface="+mj-lt"/>
              </a:rPr>
              <a:t>A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0670" y="4281598"/>
            <a:ext cx="43204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lang="de-DE" sz="1400" kern="0" dirty="0" smtClean="0">
                <a:latin typeface="+mj-lt"/>
              </a:rPr>
              <a:t>CH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1180" y="4911200"/>
            <a:ext cx="43204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51180" y="5197957"/>
            <a:ext cx="43204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lang="de-DE" sz="1400" kern="0" dirty="0">
                <a:latin typeface="+mj-lt"/>
              </a:rPr>
              <a:t>A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40670" y="5505734"/>
            <a:ext cx="43204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lang="de-DE" sz="1400" kern="0" dirty="0" smtClean="0">
                <a:latin typeface="+mj-lt"/>
              </a:rPr>
              <a:t>CH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8" name="Textfeld 7"/>
          <p:cNvSpPr txBox="1"/>
          <p:nvPr/>
        </p:nvSpPr>
        <p:spPr>
          <a:xfrm>
            <a:off x="683568" y="6283573"/>
            <a:ext cx="79203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</a:pPr>
            <a:r>
              <a:rPr lang="de-DE" sz="1200" kern="0" dirty="0" smtClean="0">
                <a:latin typeface="+mj-lt"/>
              </a:rPr>
              <a:t>Quellen: Statistisches Bundesamt, </a:t>
            </a:r>
            <a:r>
              <a:rPr lang="de-DE" sz="1200" kern="0" dirty="0"/>
              <a:t>Statistik </a:t>
            </a:r>
            <a:r>
              <a:rPr lang="de-DE" sz="1200" kern="0" dirty="0" smtClean="0"/>
              <a:t>Austria, </a:t>
            </a:r>
            <a:r>
              <a:rPr lang="de-DE" sz="1200" kern="0" dirty="0"/>
              <a:t>Bundesamt für Statistik </a:t>
            </a:r>
            <a:r>
              <a:rPr lang="de-DE" sz="1200" kern="0" dirty="0" smtClean="0"/>
              <a:t>BFS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4892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619FA-62B9-4C58-8D46-9877ED4AF800}" type="slidenum">
              <a:rPr lang="de-DE" smtClean="0"/>
              <a:pPr/>
              <a:t>9</a:t>
            </a:fld>
            <a:r>
              <a:rPr lang="de-DE" smtClean="0"/>
              <a:t>  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Mai 2013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537793171"/>
              </p:ext>
            </p:extLst>
          </p:nvPr>
        </p:nvGraphicFramePr>
        <p:xfrm>
          <a:off x="755576" y="1052736"/>
          <a:ext cx="7632650" cy="464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Weibliche Studierende in MINT-Fächern </a:t>
            </a:r>
            <a:r>
              <a:rPr lang="de-DE" sz="1800" dirty="0" smtClean="0"/>
              <a:t>2010</a:t>
            </a:r>
            <a:r>
              <a:rPr lang="de-DE" sz="1800" b="0" dirty="0" smtClean="0"/>
              <a:t> (in %)</a:t>
            </a:r>
            <a:endParaRPr lang="de-DE" b="0" dirty="0"/>
          </a:p>
        </p:txBody>
      </p:sp>
      <p:sp>
        <p:nvSpPr>
          <p:cNvPr id="8" name="Textfeld 7"/>
          <p:cNvSpPr txBox="1"/>
          <p:nvPr/>
        </p:nvSpPr>
        <p:spPr>
          <a:xfrm>
            <a:off x="5610652" y="6272175"/>
            <a:ext cx="295213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lang="de-DE" sz="1200" kern="0" dirty="0" smtClean="0">
                <a:latin typeface="+mj-lt"/>
              </a:rPr>
              <a:t>Quelle: </a:t>
            </a:r>
            <a:r>
              <a:rPr lang="de-DE" sz="1200" kern="0" dirty="0" err="1" smtClean="0">
                <a:latin typeface="+mj-lt"/>
              </a:rPr>
              <a:t>Eurostat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37526" y="5767888"/>
            <a:ext cx="80232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lang="de-DE" sz="1400" kern="0" dirty="0" smtClean="0">
                <a:latin typeface="+mj-lt"/>
              </a:rPr>
              <a:t>*In Deutschland ist der Anteil von weiblichen Studierenden in MINT-Fächern in 2010 auf das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Niveau von 2002 zurückgefallen</a:t>
            </a:r>
          </a:p>
        </p:txBody>
      </p:sp>
    </p:spTree>
    <p:extLst>
      <p:ext uri="{BB962C8B-B14F-4D97-AF65-F5344CB8AC3E}">
        <p14:creationId xmlns:p14="http://schemas.microsoft.com/office/powerpoint/2010/main" val="451409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_Master_User">
  <a:themeElements>
    <a:clrScheme name="GEA Corporate_Color">
      <a:dk1>
        <a:srgbClr val="000000"/>
      </a:dk1>
      <a:lt1>
        <a:srgbClr val="FFFFFF"/>
      </a:lt1>
      <a:dk2>
        <a:srgbClr val="878787"/>
      </a:dk2>
      <a:lt2>
        <a:srgbClr val="FFFFFF"/>
      </a:lt2>
      <a:accent1>
        <a:srgbClr val="009EE0"/>
      </a:accent1>
      <a:accent2>
        <a:srgbClr val="004E8F"/>
      </a:accent2>
      <a:accent3>
        <a:srgbClr val="E31836"/>
      </a:accent3>
      <a:accent4>
        <a:srgbClr val="EE7D11"/>
      </a:accent4>
      <a:accent5>
        <a:srgbClr val="009534"/>
      </a:accent5>
      <a:accent6>
        <a:srgbClr val="FABA00"/>
      </a:accent6>
      <a:hlink>
        <a:srgbClr val="878787"/>
      </a:hlink>
      <a:folHlink>
        <a:srgbClr val="878787"/>
      </a:folHlink>
    </a:clrScheme>
    <a:fontScheme name="Huppmann-TBS Wo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/>
      </a:spPr>
      <a:bodyPr rtlCol="0" anchor="ctr"/>
      <a:lstStyle>
        <a:defPPr algn="ctr"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15000"/>
          </a:spcBef>
          <a:spcAft>
            <a:spcPct val="15000"/>
          </a:spcAft>
          <a:buClr>
            <a:schemeClr val="tx2"/>
          </a:buClr>
          <a:buSzPct val="110000"/>
          <a:buFont typeface="Arial" pitchFamily="34" charset="0"/>
          <a:buNone/>
          <a:tabLst/>
          <a:defRPr kumimoji="0" sz="2000" b="0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n-ea"/>
            <a:cs typeface="+mn-cs"/>
          </a:defRPr>
        </a:defPPr>
      </a:lstStyle>
    </a:tx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8">
        <a:dk1>
          <a:srgbClr val="262626"/>
        </a:dk1>
        <a:lt1>
          <a:srgbClr val="FFFFFF"/>
        </a:lt1>
        <a:dk2>
          <a:srgbClr val="FFFFFF"/>
        </a:dk2>
        <a:lt2>
          <a:srgbClr val="808080"/>
        </a:lt2>
        <a:accent1>
          <a:srgbClr val="FFCC00"/>
        </a:accent1>
        <a:accent2>
          <a:srgbClr val="005FA9"/>
        </a:accent2>
        <a:accent3>
          <a:srgbClr val="FFFFFF"/>
        </a:accent3>
        <a:accent4>
          <a:srgbClr val="1F1F1F"/>
        </a:accent4>
        <a:accent5>
          <a:srgbClr val="FFE2AA"/>
        </a:accent5>
        <a:accent6>
          <a:srgbClr val="005599"/>
        </a:accent6>
        <a:hlink>
          <a:srgbClr val="FF6600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9">
        <a:dk1>
          <a:srgbClr val="262626"/>
        </a:dk1>
        <a:lt1>
          <a:srgbClr val="FFFFFF"/>
        </a:lt1>
        <a:dk2>
          <a:srgbClr val="FFFFFF"/>
        </a:dk2>
        <a:lt2>
          <a:srgbClr val="808080"/>
        </a:lt2>
        <a:accent1>
          <a:srgbClr val="005FA9"/>
        </a:accent1>
        <a:accent2>
          <a:srgbClr val="FFCC00"/>
        </a:accent2>
        <a:accent3>
          <a:srgbClr val="FFFFFF"/>
        </a:accent3>
        <a:accent4>
          <a:srgbClr val="1F1F1F"/>
        </a:accent4>
        <a:accent5>
          <a:srgbClr val="AAB6D1"/>
        </a:accent5>
        <a:accent6>
          <a:srgbClr val="E7B900"/>
        </a:accent6>
        <a:hlink>
          <a:srgbClr val="FF6600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GEA CD2008">
      <a:dk1>
        <a:srgbClr val="000000"/>
      </a:dk1>
      <a:lt1>
        <a:srgbClr val="FFFFFF"/>
      </a:lt1>
      <a:dk2>
        <a:srgbClr val="878787"/>
      </a:dk2>
      <a:lt2>
        <a:srgbClr val="FFFFFF"/>
      </a:lt2>
      <a:accent1>
        <a:srgbClr val="878787"/>
      </a:accent1>
      <a:accent2>
        <a:srgbClr val="004E8F"/>
      </a:accent2>
      <a:accent3>
        <a:srgbClr val="005645"/>
      </a:accent3>
      <a:accent4>
        <a:srgbClr val="EE7D11"/>
      </a:accent4>
      <a:accent5>
        <a:srgbClr val="009534"/>
      </a:accent5>
      <a:accent6>
        <a:srgbClr val="FABA00"/>
      </a:accent6>
      <a:hlink>
        <a:srgbClr val="878787"/>
      </a:hlink>
      <a:folHlink>
        <a:srgbClr val="878787"/>
      </a:folHlink>
    </a:clrScheme>
    <a:fontScheme name="G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GEA CD2008">
      <a:dk1>
        <a:srgbClr val="000000"/>
      </a:dk1>
      <a:lt1>
        <a:srgbClr val="FFFFFF"/>
      </a:lt1>
      <a:dk2>
        <a:srgbClr val="878787"/>
      </a:dk2>
      <a:lt2>
        <a:srgbClr val="FFFFFF"/>
      </a:lt2>
      <a:accent1>
        <a:srgbClr val="878787"/>
      </a:accent1>
      <a:accent2>
        <a:srgbClr val="004E8F"/>
      </a:accent2>
      <a:accent3>
        <a:srgbClr val="005645"/>
      </a:accent3>
      <a:accent4>
        <a:srgbClr val="EE7D11"/>
      </a:accent4>
      <a:accent5>
        <a:srgbClr val="009534"/>
      </a:accent5>
      <a:accent6>
        <a:srgbClr val="FABA00"/>
      </a:accent6>
      <a:hlink>
        <a:srgbClr val="878787"/>
      </a:hlink>
      <a:folHlink>
        <a:srgbClr val="878787"/>
      </a:folHlink>
    </a:clrScheme>
    <a:fontScheme name="G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GEA_Master_user</Template>
  <TotalTime>0</TotalTime>
  <Words>1235</Words>
  <Application>Microsoft Office PowerPoint</Application>
  <PresentationFormat>Bildschirmpräsentation (4:3)</PresentationFormat>
  <Paragraphs>413</Paragraphs>
  <Slides>25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GEA_Master_User</vt:lpstr>
      <vt:lpstr>Frauenquoten - Hilfe! Woher nehmen wenn nicht stehlen?</vt:lpstr>
      <vt:lpstr>Die GEA Group auf einen Blick</vt:lpstr>
      <vt:lpstr>Konzernstruktur </vt:lpstr>
      <vt:lpstr>Umsatz nach Regionen 2012 </vt:lpstr>
      <vt:lpstr>Agenda</vt:lpstr>
      <vt:lpstr>Zusammengefasste Geburtenziffern  in europäischen Ländern (2010)</vt:lpstr>
      <vt:lpstr>Erwerbstätigenquote 2010 (in %) der 20-64-Jährigen</vt:lpstr>
      <vt:lpstr>Anteile von Frauen D-A-CH:</vt:lpstr>
      <vt:lpstr>Weibliche Studierende in MINT-Fächern 2010 (in %)</vt:lpstr>
      <vt:lpstr>Frauenanteil an Vorständen im  internationalen Vergleich (2010)</vt:lpstr>
      <vt:lpstr>PowerPoint-Präsentation</vt:lpstr>
      <vt:lpstr>Frauenanteil und Unternehmensperformance</vt:lpstr>
      <vt:lpstr>Business Case Diversity Management:</vt:lpstr>
      <vt:lpstr>Diversity @ GEA</vt:lpstr>
      <vt:lpstr>Diversity Definition</vt:lpstr>
      <vt:lpstr>Durchdringung des Unternehmens</vt:lpstr>
      <vt:lpstr>Diversity Training</vt:lpstr>
      <vt:lpstr>HR Marketing</vt:lpstr>
      <vt:lpstr>Kooperationen und Initiativen</vt:lpstr>
      <vt:lpstr>Nachhaltiger Wandel</vt:lpstr>
      <vt:lpstr>Talent Management und Talententwicklung</vt:lpstr>
      <vt:lpstr>Diversity Performance Indicators (DPI)</vt:lpstr>
      <vt:lpstr>Unsere besondere Unternehmenskultur</vt:lpstr>
      <vt:lpstr>Fazit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2013-03-12T13:06:08Z</dcterms:created>
  <dcterms:modified xsi:type="dcterms:W3CDTF">2013-05-09T07:53:30Z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Master</vt:lpwstr>
  </property>
</Properties>
</file>