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81" r:id="rId4"/>
    <p:sldId id="272" r:id="rId5"/>
    <p:sldId id="273" r:id="rId6"/>
    <p:sldId id="274" r:id="rId7"/>
    <p:sldId id="277" r:id="rId8"/>
    <p:sldId id="278" r:id="rId9"/>
    <p:sldId id="279" r:id="rId10"/>
    <p:sldId id="276" r:id="rId11"/>
    <p:sldId id="283" r:id="rId12"/>
    <p:sldId id="284" r:id="rId13"/>
    <p:sldId id="267" r:id="rId14"/>
    <p:sldId id="270" r:id="rId15"/>
    <p:sldId id="287" r:id="rId16"/>
    <p:sldId id="288" r:id="rId17"/>
    <p:sldId id="289" r:id="rId18"/>
    <p:sldId id="290" r:id="rId19"/>
    <p:sldId id="291" r:id="rId20"/>
    <p:sldId id="282" r:id="rId21"/>
  </p:sldIdLst>
  <p:sldSz cx="9144000" cy="6858000" type="screen4x3"/>
  <p:notesSz cx="6858000" cy="9715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718" autoAdjust="0"/>
  </p:normalViewPr>
  <p:slideViewPr>
    <p:cSldViewPr>
      <p:cViewPr>
        <p:scale>
          <a:sx n="77" d="100"/>
          <a:sy n="77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A1E75-9ED6-4DEF-9CAD-751FF9BD4B52}" type="datetimeFigureOut">
              <a:rPr lang="de-AT" smtClean="0"/>
              <a:pPr/>
              <a:t>04.05.2013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A61B-1A69-4125-9AF2-92FD4558A6B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33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0A61B-1A69-4125-9AF2-92FD4558A6B1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8940-72C1-40D1-A0CB-8E5F557F7540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228D-FDED-489B-A13B-2260E01B0F5A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04FF-8489-45DE-BF1A-63C8DE19A8B7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F37-BC36-4DDC-82A1-ABACE65B552B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760D-6A9E-4D1A-89C8-428EFEC3219B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7230-8FBC-4B11-BFF1-1BF311091D69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577D-D427-4F09-9C8D-597BABA78C48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9DA6-CBE9-48E4-AA10-22AFD4809B49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18D-840C-45D7-AF00-9F219F57E925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3190-722E-4196-97C8-194F828173A9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B791-D632-4551-AC3F-9B0CE1CEF1A9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F8-89BB-4668-80E5-D57AFC60CABE}" type="datetime1">
              <a:rPr lang="de-DE" smtClean="0"/>
              <a:pPr/>
              <a:t>04.05.2013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C84E-545D-4B51-B01E-D3D5AEE65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eopold.miedl5@chello.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de-AT" sz="6000" b="1" dirty="0" smtClean="0">
                <a:solidFill>
                  <a:srgbClr val="0070C0"/>
                </a:solidFill>
              </a:rPr>
              <a:t>Frauenförderung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 smtClean="0">
                <a:solidFill>
                  <a:srgbClr val="0070C0"/>
                </a:solidFill>
              </a:rPr>
              <a:t>Wandel in der Unternehmenskultur Notwendig oder nicht?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769640"/>
          </a:xfrm>
        </p:spPr>
        <p:txBody>
          <a:bodyPr/>
          <a:lstStyle/>
          <a:p>
            <a:r>
              <a:rPr lang="de-AT" dirty="0" smtClean="0">
                <a:solidFill>
                  <a:srgbClr val="0070C0"/>
                </a:solidFill>
              </a:rPr>
              <a:t>Dipl.-Ing. Leopold Miedl, RHI AG</a:t>
            </a:r>
            <a:endParaRPr lang="de-AT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404664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344816" cy="1368152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Was sind die Hürden für die Frauen?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80920" cy="3528392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70C0"/>
                </a:solidFill>
              </a:rPr>
              <a:t>In der Gleichbehandlung?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Am Weg nach oben?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… in die unternehmerische Verantwortung?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Auf der Karriereleiter?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In den Aufsichtsrat?</a:t>
            </a:r>
            <a:endParaRPr lang="de-AT" sz="3600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368152"/>
          </a:xfrm>
        </p:spPr>
        <p:txBody>
          <a:bodyPr>
            <a:noAutofit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Der Weg in den Aufsichtsrat</a:t>
            </a:r>
            <a:br>
              <a:rPr lang="de-AT" sz="4800" b="1" dirty="0" smtClean="0">
                <a:solidFill>
                  <a:srgbClr val="0070C0"/>
                </a:solidFill>
              </a:rPr>
            </a:br>
            <a:r>
              <a:rPr lang="de-AT" sz="4800" b="1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de-AT" sz="3600" b="1" dirty="0" smtClean="0">
                <a:solidFill>
                  <a:srgbClr val="0070C0"/>
                </a:solidFill>
              </a:rPr>
              <a:t>… ist schwer!</a:t>
            </a:r>
            <a:endParaRPr lang="de-AT" sz="36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3068960"/>
            <a:ext cx="7920880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3600" dirty="0" smtClean="0">
                <a:solidFill>
                  <a:srgbClr val="0070C0"/>
                </a:solidFill>
              </a:rPr>
              <a:t>Aussagen eines Aktionärs …</a:t>
            </a:r>
          </a:p>
          <a:p>
            <a:pPr>
              <a:buNone/>
            </a:pPr>
            <a:endParaRPr lang="de-AT" sz="1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de-AT" sz="3600" dirty="0" smtClean="0">
                <a:solidFill>
                  <a:srgbClr val="0070C0"/>
                </a:solidFill>
              </a:rPr>
              <a:t>„Ich habe nichts gegen Frauen, …!“</a:t>
            </a:r>
          </a:p>
          <a:p>
            <a:pPr algn="ctr">
              <a:buNone/>
            </a:pPr>
            <a:r>
              <a:rPr lang="de-AT" sz="3600" dirty="0" smtClean="0">
                <a:solidFill>
                  <a:srgbClr val="0070C0"/>
                </a:solidFill>
              </a:rPr>
              <a:t>„Entsenden doch Sie als Betriebsrat Frauen in den Aufsichtsrat!“</a:t>
            </a:r>
          </a:p>
          <a:p>
            <a:pPr algn="ctr">
              <a:buNone/>
            </a:pPr>
            <a:endParaRPr lang="de-AT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20688"/>
            <a:ext cx="707136" cy="3657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344816" cy="1368152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Wer/was (</a:t>
            </a:r>
            <a:r>
              <a:rPr lang="de-AT" b="1" dirty="0" err="1" smtClean="0">
                <a:solidFill>
                  <a:srgbClr val="0070C0"/>
                </a:solidFill>
              </a:rPr>
              <a:t>be</a:t>
            </a:r>
            <a:r>
              <a:rPr lang="de-AT" b="1" dirty="0" smtClean="0">
                <a:solidFill>
                  <a:srgbClr val="0070C0"/>
                </a:solidFill>
              </a:rPr>
              <a:t>)hindert die Frauen im Beruf?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8136904" cy="3312368"/>
          </a:xfrm>
        </p:spPr>
        <p:txBody>
          <a:bodyPr>
            <a:normAutofit fontScale="92500" lnSpcReduction="10000"/>
          </a:bodyPr>
          <a:lstStyle/>
          <a:p>
            <a:r>
              <a:rPr lang="de-AT" sz="3600" dirty="0" smtClean="0">
                <a:solidFill>
                  <a:srgbClr val="0070C0"/>
                </a:solidFill>
              </a:rPr>
              <a:t>Die Frauen (sich) selbst?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Die Unternehmen &amp; Arbeitgeber?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Die Kolleginnen und Kollegen?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Die Kapitalvertreter und Aktionäre?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Die Gesellschaft und deren Meinungsbildung?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Die Gesetzgebung?</a:t>
            </a:r>
            <a:endParaRPr lang="de-AT" sz="3600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922114"/>
          </a:xfrm>
        </p:spPr>
        <p:txBody>
          <a:bodyPr/>
          <a:lstStyle/>
          <a:p>
            <a:r>
              <a:rPr lang="de-AT" b="1" dirty="0" smtClean="0">
                <a:solidFill>
                  <a:srgbClr val="0070C0"/>
                </a:solidFill>
              </a:rPr>
              <a:t>Spezialfall „Mütter…“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1947"/>
          </a:xfrm>
        </p:spPr>
        <p:txBody>
          <a:bodyPr>
            <a:normAutofit/>
          </a:bodyPr>
          <a:lstStyle/>
          <a:p>
            <a:r>
              <a:rPr lang="de-AT" dirty="0" smtClean="0">
                <a:solidFill>
                  <a:srgbClr val="0070C0"/>
                </a:solidFill>
              </a:rPr>
              <a:t>Fulltime-Job oder Teilzeit?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Eine Kosten-/Nutzen-Rechnung (Voll-/Teilzeit)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Angst eine Rabenmutter zu sein?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Das Kind so früh in die Krippe?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Gleichzeitig perfekte Mutter &amp; perfekte     	Chefin, Mitarbeiterin sein – geht das?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Habe ich dafür den optimalen Partner?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Doppel-Job ok – und danach?</a:t>
            </a:r>
            <a:endParaRPr lang="de-AT" dirty="0">
              <a:solidFill>
                <a:srgbClr val="0070C0"/>
              </a:solidFill>
            </a:endParaRPr>
          </a:p>
        </p:txBody>
      </p:sp>
      <p:pic>
        <p:nvPicPr>
          <p:cNvPr id="6" name="Grafik 5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/>
          <a:lstStyle/>
          <a:p>
            <a:r>
              <a:rPr lang="de-AT" b="1" dirty="0" smtClean="0">
                <a:solidFill>
                  <a:srgbClr val="0070C0"/>
                </a:solidFill>
              </a:rPr>
              <a:t>Wie fangen wir `s an?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>
                <a:solidFill>
                  <a:srgbClr val="0070C0"/>
                </a:solidFill>
              </a:rPr>
              <a:t>Begegnung Mann-Frau auf gleicher Augenhöhe! 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Männer müssen Frauen als ebenbürtige Kolleginnen &amp; Mitarbeiterinnen sehen!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Führungskräfte und HR-</a:t>
            </a:r>
            <a:r>
              <a:rPr lang="de-AT" dirty="0" err="1" smtClean="0">
                <a:solidFill>
                  <a:srgbClr val="0070C0"/>
                </a:solidFill>
              </a:rPr>
              <a:t>ManagerInnen</a:t>
            </a:r>
            <a:r>
              <a:rPr lang="de-AT" dirty="0" smtClean="0">
                <a:solidFill>
                  <a:srgbClr val="0070C0"/>
                </a:solidFill>
              </a:rPr>
              <a:t> müssen Gleichwertigkeit leben (lernen)!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Mütter mit Kindern 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brauchen keine  Sonderstellung – sondern eine realistische Sicht ihrer Situation</a:t>
            </a:r>
          </a:p>
          <a:p>
            <a:r>
              <a:rPr lang="de-AT" dirty="0" smtClean="0">
                <a:solidFill>
                  <a:srgbClr val="0070C0"/>
                </a:solidFill>
              </a:rPr>
              <a:t>Die Wirtschaft braucht die Frauen …</a:t>
            </a:r>
          </a:p>
          <a:p>
            <a:pPr lvl="2"/>
            <a:r>
              <a:rPr lang="de-AT" dirty="0" smtClean="0">
                <a:solidFill>
                  <a:srgbClr val="0070C0"/>
                </a:solidFill>
              </a:rPr>
              <a:t>mit und ohne Kinder </a:t>
            </a:r>
          </a:p>
          <a:p>
            <a:pPr lvl="2"/>
            <a:r>
              <a:rPr lang="de-AT" dirty="0" smtClean="0">
                <a:solidFill>
                  <a:srgbClr val="0070C0"/>
                </a:solidFill>
              </a:rPr>
              <a:t>alleinstehend/-erziehend oder in Partnerschaft</a:t>
            </a:r>
          </a:p>
          <a:p>
            <a:pPr lvl="1">
              <a:buFont typeface="Arial" pitchFamily="34" charset="0"/>
              <a:buChar char="•"/>
            </a:pPr>
            <a:endParaRPr lang="de-AT" dirty="0" smtClean="0"/>
          </a:p>
          <a:p>
            <a:pPr lvl="1">
              <a:buFont typeface="Arial" pitchFamily="34" charset="0"/>
              <a:buChar char="•"/>
            </a:pPr>
            <a:endParaRPr lang="de-AT" dirty="0"/>
          </a:p>
        </p:txBody>
      </p:sp>
      <p:pic>
        <p:nvPicPr>
          <p:cNvPr id="6" name="Grafik 5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344816" cy="936104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Die Frauen in der RHI …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136904" cy="424847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solidFill>
                  <a:srgbClr val="0070C0"/>
                </a:solidFill>
              </a:rPr>
              <a:t> RHI AG – eine Bergbau- &amp; Industrie-Unternehmen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solidFill>
                  <a:srgbClr val="0070C0"/>
                </a:solidFill>
              </a:rPr>
              <a:t> Einst körperlich schwere Arbeit  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in der Produktion und im Bergbau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solidFill>
                  <a:srgbClr val="0070C0"/>
                </a:solidFill>
              </a:rPr>
              <a:t> Somit - Männer-dominiert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Österreich - ca. 16% Frauen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Weltweit – ca. 14% Frauen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Forschung – 30% Frauen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Vertriebs-Innendienst - 95% Frauen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Vertrieb/Marketing – ca. 25%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Bergbau - &gt;99% Männer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Lehrlinge - &gt;50%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400" dirty="0" smtClean="0">
                <a:solidFill>
                  <a:srgbClr val="0070C0"/>
                </a:solidFill>
              </a:rPr>
              <a:t> </a:t>
            </a:r>
            <a:r>
              <a:rPr lang="de-AT" sz="2400" dirty="0" err="1" smtClean="0">
                <a:solidFill>
                  <a:srgbClr val="0070C0"/>
                </a:solidFill>
              </a:rPr>
              <a:t>PraktikantInnen</a:t>
            </a:r>
            <a:r>
              <a:rPr lang="de-AT" sz="2400" dirty="0" smtClean="0">
                <a:solidFill>
                  <a:srgbClr val="0070C0"/>
                </a:solidFill>
              </a:rPr>
              <a:t>  - &gt;50%</a:t>
            </a:r>
            <a:endParaRPr lang="de-AT" sz="2400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344816" cy="1008112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Die Frauen in der RHI …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136904" cy="374441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3600" dirty="0" smtClean="0">
                <a:solidFill>
                  <a:srgbClr val="0070C0"/>
                </a:solidFill>
              </a:rPr>
              <a:t> Frauen in Top-Positionen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im Vorstand  - 1 Frau von 4 Vorständen 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1. Berichtsebene 1 von 34 (!)  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Situation darunter wieder besser</a:t>
            </a:r>
          </a:p>
          <a:p>
            <a:pPr lvl="1" algn="l"/>
            <a:endParaRPr lang="de-AT" sz="13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Position und Ansehen der Frauen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Wesentlich verbessert (mehr Akademikerinnen)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Die Frauen sichtbar und unübersehbar gemacht 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Viele (althergebrachten) Meinungen ausgehebelt</a:t>
            </a:r>
            <a:endParaRPr lang="de-AT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1008112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Der Weg …</a:t>
            </a:r>
            <a:r>
              <a:rPr lang="de-AT" dirty="0" smtClean="0">
                <a:solidFill>
                  <a:srgbClr val="0070C0"/>
                </a:solidFill>
              </a:rPr>
              <a:t> </a:t>
            </a:r>
            <a:br>
              <a:rPr lang="de-AT" dirty="0" smtClean="0">
                <a:solidFill>
                  <a:srgbClr val="0070C0"/>
                </a:solidFill>
              </a:rPr>
            </a:br>
            <a:r>
              <a:rPr lang="de-AT" sz="3200" dirty="0" smtClean="0">
                <a:solidFill>
                  <a:srgbClr val="0070C0"/>
                </a:solidFill>
              </a:rPr>
              <a:t>…  steinig wie der der Frauen selbst</a:t>
            </a:r>
            <a:endParaRPr lang="de-AT" sz="32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136904" cy="410445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solidFill>
                  <a:srgbClr val="0070C0"/>
                </a:solidFill>
              </a:rPr>
              <a:t> </a:t>
            </a:r>
            <a:r>
              <a:rPr lang="de-AT" sz="3000" dirty="0" smtClean="0">
                <a:solidFill>
                  <a:srgbClr val="0070C0"/>
                </a:solidFill>
              </a:rPr>
              <a:t>Arbeitsmedizin - Betriebsrat - HR-Management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Engste und zielorientierte Kooperation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Dr. St. Bayer und Dr. M. </a:t>
            </a:r>
            <a:r>
              <a:rPr lang="de-AT" dirty="0" err="1" smtClean="0">
                <a:solidFill>
                  <a:srgbClr val="0070C0"/>
                </a:solidFill>
              </a:rPr>
              <a:t>Stiedl</a:t>
            </a:r>
            <a:r>
              <a:rPr lang="de-AT" dirty="0" smtClean="0">
                <a:solidFill>
                  <a:srgbClr val="0070C0"/>
                </a:solidFill>
              </a:rPr>
              <a:t> </a:t>
            </a:r>
          </a:p>
          <a:p>
            <a:pPr lvl="2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zwei visionäre Arbeitsmediziner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</a:t>
            </a:r>
            <a:r>
              <a:rPr lang="de-AT" sz="3000" dirty="0" smtClean="0">
                <a:solidFill>
                  <a:srgbClr val="0070C0"/>
                </a:solidFill>
              </a:rPr>
              <a:t>Bedürfnisse - erkennen und sichtbar machen</a:t>
            </a:r>
          </a:p>
          <a:p>
            <a:pPr algn="l">
              <a:buFont typeface="Arial" pitchFamily="34" charset="0"/>
              <a:buChar char="•"/>
            </a:pPr>
            <a:r>
              <a:rPr lang="de-AT" sz="3000" dirty="0" smtClean="0">
                <a:solidFill>
                  <a:srgbClr val="0070C0"/>
                </a:solidFill>
              </a:rPr>
              <a:t> Beratung und Motivation der Kolleginnen </a:t>
            </a:r>
          </a:p>
          <a:p>
            <a:pPr algn="l">
              <a:buFont typeface="Arial" pitchFamily="34" charset="0"/>
              <a:buChar char="•"/>
            </a:pPr>
            <a:r>
              <a:rPr lang="de-AT" sz="3000" dirty="0" smtClean="0">
                <a:solidFill>
                  <a:srgbClr val="0070C0"/>
                </a:solidFill>
              </a:rPr>
              <a:t> Spezielle Berücksichtigung der Frauen (Betr. </a:t>
            </a:r>
            <a:r>
              <a:rPr lang="de-AT" sz="3000" dirty="0" err="1" smtClean="0">
                <a:solidFill>
                  <a:srgbClr val="0070C0"/>
                </a:solidFill>
              </a:rPr>
              <a:t>SozPart</a:t>
            </a:r>
            <a:r>
              <a:rPr lang="de-AT" sz="3000" dirty="0" smtClean="0">
                <a:solidFill>
                  <a:srgbClr val="0070C0"/>
                </a:solidFill>
              </a:rPr>
              <a:t>.)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bei Gehaltsverhandlungen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bei Posten-Nach- und Neubesetzungen</a:t>
            </a:r>
          </a:p>
          <a:p>
            <a:pPr lvl="1" algn="l"/>
            <a:endParaRPr lang="de-AT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344816" cy="1008112"/>
          </a:xfrm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Der Weg …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136904" cy="4104456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Nutzen der medialen und öffentlichen Möglichkeiten 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Den Frauen in der RHI Gewicht verleihen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im Geschäftsbericht 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im Nachhaltigkeitsbericht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in diversen Broschüren – </a:t>
            </a:r>
            <a:r>
              <a:rPr lang="de-AT" dirty="0" err="1" smtClean="0">
                <a:solidFill>
                  <a:srgbClr val="0070C0"/>
                </a:solidFill>
              </a:rPr>
              <a:t>Femtech</a:t>
            </a:r>
            <a:r>
              <a:rPr lang="de-AT" dirty="0" smtClean="0">
                <a:solidFill>
                  <a:srgbClr val="0070C0"/>
                </a:solidFill>
              </a:rPr>
              <a:t>,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im </a:t>
            </a:r>
            <a:r>
              <a:rPr lang="de-AT" dirty="0" err="1" smtClean="0">
                <a:solidFill>
                  <a:srgbClr val="0070C0"/>
                </a:solidFill>
              </a:rPr>
              <a:t>Stakeholder</a:t>
            </a:r>
            <a:r>
              <a:rPr lang="de-AT" dirty="0" smtClean="0">
                <a:solidFill>
                  <a:srgbClr val="0070C0"/>
                </a:solidFill>
              </a:rPr>
              <a:t>-Forum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Teilnahme an Auszeichnungs-Verfahren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Teilnahme an Messen &amp; Veranstaltungen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Trotzdem </a:t>
            </a:r>
            <a:r>
              <a:rPr lang="de-AT" sz="2800" dirty="0" smtClean="0">
                <a:solidFill>
                  <a:srgbClr val="0070C0"/>
                </a:solidFill>
              </a:rPr>
              <a:t>– noch sehr viel zu tun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vor </a:t>
            </a:r>
            <a:r>
              <a:rPr lang="de-AT" dirty="0" smtClean="0">
                <a:solidFill>
                  <a:srgbClr val="0070C0"/>
                </a:solidFill>
              </a:rPr>
              <a:t>allem </a:t>
            </a:r>
            <a:r>
              <a:rPr lang="de-AT" dirty="0" smtClean="0">
                <a:solidFill>
                  <a:srgbClr val="0070C0"/>
                </a:solidFill>
              </a:rPr>
              <a:t>– nicht nachlassen – noch kein Selbstläufer!</a:t>
            </a:r>
            <a:endParaRPr lang="de-AT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008112"/>
          </a:xfrm>
        </p:spPr>
        <p:txBody>
          <a:bodyPr>
            <a:normAutofit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Frauenförderung</a:t>
            </a:r>
            <a:endParaRPr lang="de-AT" sz="48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2929880"/>
          </a:xfrm>
        </p:spPr>
        <p:txBody>
          <a:bodyPr>
            <a:normAutofit/>
          </a:bodyPr>
          <a:lstStyle/>
          <a:p>
            <a:r>
              <a:rPr lang="de-AT" sz="4200" dirty="0" smtClean="0">
                <a:solidFill>
                  <a:srgbClr val="0070C0"/>
                </a:solidFill>
              </a:rPr>
              <a:t>Welcher Wandel in der Unternehmenskultur ist notwendig?</a:t>
            </a:r>
          </a:p>
          <a:p>
            <a:r>
              <a:rPr lang="de-AT" sz="4200" dirty="0" smtClean="0">
                <a:solidFill>
                  <a:srgbClr val="0070C0"/>
                </a:solidFill>
              </a:rPr>
              <a:t>……………………………</a:t>
            </a:r>
          </a:p>
          <a:p>
            <a:endParaRPr lang="de-AT" sz="4200" b="1" dirty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7780" y="476672"/>
            <a:ext cx="1113724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344816" cy="1080120"/>
          </a:xfrm>
        </p:spPr>
        <p:txBody>
          <a:bodyPr>
            <a:normAutofit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Vorab zwei Fragen …</a:t>
            </a:r>
            <a:endParaRPr lang="de-AT" sz="48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032448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6700" b="1" dirty="0" smtClean="0">
                <a:solidFill>
                  <a:srgbClr val="0070C0"/>
                </a:solidFill>
              </a:rPr>
              <a:t> Brauchen wir wirklich eine Frauenförderung?</a:t>
            </a:r>
            <a:endParaRPr lang="de-AT" sz="6700" b="1" dirty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Ist das nicht ein bedenkliches Eingeständnis?  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Sind wir soweit weg von Gleichstellung &amp; Gleichbehandlung?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 Oder leben wir diese nur nicht 100%ig und umfassend?</a:t>
            </a:r>
            <a:endParaRPr lang="de-AT" sz="6000" b="1" dirty="0" smtClean="0">
              <a:solidFill>
                <a:srgbClr val="0070C0"/>
              </a:solidFill>
            </a:endParaRPr>
          </a:p>
          <a:p>
            <a:pPr lvl="1" algn="l"/>
            <a:endParaRPr lang="de-AT" sz="45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sz="6300" b="1" dirty="0">
                <a:solidFill>
                  <a:srgbClr val="0070C0"/>
                </a:solidFill>
              </a:rPr>
              <a:t> </a:t>
            </a:r>
            <a:r>
              <a:rPr lang="de-AT" sz="6300" b="1" dirty="0" smtClean="0">
                <a:solidFill>
                  <a:srgbClr val="0070C0"/>
                </a:solidFill>
              </a:rPr>
              <a:t>Sind Frauen „Menschen mit besonderen </a:t>
            </a:r>
            <a:r>
              <a:rPr lang="de-AT" sz="5900" b="1" dirty="0" smtClean="0">
                <a:solidFill>
                  <a:srgbClr val="0070C0"/>
                </a:solidFill>
              </a:rPr>
              <a:t>Bedürfnissen“? 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>
                <a:solidFill>
                  <a:srgbClr val="0070C0"/>
                </a:solidFill>
              </a:rPr>
              <a:t> </a:t>
            </a:r>
            <a:r>
              <a:rPr lang="de-AT" sz="6000" dirty="0" smtClean="0">
                <a:solidFill>
                  <a:srgbClr val="0070C0"/>
                </a:solidFill>
              </a:rPr>
              <a:t>So wie wir heute das Thema diskutieren, sage ich Ja!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Unabhängig davon, ob</a:t>
            </a:r>
          </a:p>
          <a:p>
            <a:pPr lvl="3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Mit oder ohne Kindern?</a:t>
            </a:r>
          </a:p>
          <a:p>
            <a:pPr lvl="3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Mit oder ohne Partnern?</a:t>
            </a: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de-AT" sz="4200" b="1" dirty="0" smtClean="0">
                <a:solidFill>
                  <a:srgbClr val="0070C0"/>
                </a:solidFill>
              </a:rPr>
              <a:t>Ich freue mich auf eine </a:t>
            </a:r>
            <a:br>
              <a:rPr lang="de-AT" sz="4200" b="1" dirty="0" smtClean="0">
                <a:solidFill>
                  <a:srgbClr val="0070C0"/>
                </a:solidFill>
              </a:rPr>
            </a:br>
            <a:r>
              <a:rPr lang="de-AT" sz="4200" b="1" dirty="0" smtClean="0">
                <a:solidFill>
                  <a:srgbClr val="0070C0"/>
                </a:solidFill>
              </a:rPr>
              <a:t>interessante Diskussion!</a:t>
            </a:r>
            <a:endParaRPr lang="de-AT" sz="42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920880" cy="2520280"/>
          </a:xfrm>
        </p:spPr>
        <p:txBody>
          <a:bodyPr>
            <a:normAutofit fontScale="85000" lnSpcReduction="20000"/>
          </a:bodyPr>
          <a:lstStyle/>
          <a:p>
            <a:r>
              <a:rPr lang="de-AT" sz="4200" b="1" dirty="0" smtClean="0">
                <a:solidFill>
                  <a:srgbClr val="0070C0"/>
                </a:solidFill>
              </a:rPr>
              <a:t>Danke!</a:t>
            </a:r>
          </a:p>
          <a:p>
            <a:r>
              <a:rPr lang="de-AT" sz="4200" b="1" dirty="0" smtClean="0">
                <a:solidFill>
                  <a:srgbClr val="0070C0"/>
                </a:solidFill>
              </a:rPr>
              <a:t>Glück auf!</a:t>
            </a:r>
          </a:p>
          <a:p>
            <a:endParaRPr lang="de-AT" sz="4200" b="1" dirty="0" smtClean="0">
              <a:solidFill>
                <a:srgbClr val="0070C0"/>
              </a:solidFill>
            </a:endParaRPr>
          </a:p>
          <a:p>
            <a:r>
              <a:rPr lang="de-AT" sz="3600" b="1" dirty="0" err="1" smtClean="0">
                <a:solidFill>
                  <a:srgbClr val="0070C0"/>
                </a:solidFill>
              </a:rPr>
              <a:t>Dipl.Ing</a:t>
            </a:r>
            <a:r>
              <a:rPr lang="de-AT" sz="3600" b="1" dirty="0" smtClean="0">
                <a:solidFill>
                  <a:srgbClr val="0070C0"/>
                </a:solidFill>
              </a:rPr>
              <a:t>. Leopold </a:t>
            </a:r>
            <a:r>
              <a:rPr lang="de-AT" sz="3600" b="1" dirty="0" err="1" smtClean="0">
                <a:solidFill>
                  <a:srgbClr val="0070C0"/>
                </a:solidFill>
              </a:rPr>
              <a:t>Miedl</a:t>
            </a:r>
            <a:r>
              <a:rPr lang="de-AT" sz="3600" b="1" dirty="0" smtClean="0">
                <a:solidFill>
                  <a:srgbClr val="0070C0"/>
                </a:solidFill>
              </a:rPr>
              <a:t> </a:t>
            </a:r>
            <a:r>
              <a:rPr lang="de-AT" sz="3600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leopold.miedl5@chello.at</a:t>
            </a:r>
            <a:r>
              <a:rPr lang="de-AT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de-AT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7780" y="476672"/>
            <a:ext cx="1113724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344816" cy="1080120"/>
          </a:xfrm>
        </p:spPr>
        <p:txBody>
          <a:bodyPr>
            <a:normAutofit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Nochmals gefragt …</a:t>
            </a:r>
            <a:endParaRPr lang="de-AT" sz="48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24936" cy="3888432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70C0"/>
                </a:solidFill>
              </a:rPr>
              <a:t>Fördern wir die Frauen nicht genug?</a:t>
            </a:r>
          </a:p>
          <a:p>
            <a:r>
              <a:rPr lang="de-AT" sz="2800" dirty="0" smtClean="0">
                <a:solidFill>
                  <a:srgbClr val="0070C0"/>
                </a:solidFill>
              </a:rPr>
              <a:t>bzw.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Behandeln wir Frauen und Männer 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nicht gleich?</a:t>
            </a:r>
          </a:p>
          <a:p>
            <a:r>
              <a:rPr lang="de-AT" sz="3600" dirty="0" smtClean="0">
                <a:solidFill>
                  <a:srgbClr val="0070C0"/>
                </a:solidFill>
              </a:rPr>
              <a:t>Oder …</a:t>
            </a:r>
            <a:endParaRPr lang="de-AT" sz="2800" dirty="0" smtClean="0">
              <a:solidFill>
                <a:srgbClr val="0070C0"/>
              </a:solidFill>
            </a:endParaRPr>
          </a:p>
          <a:p>
            <a:r>
              <a:rPr lang="de-AT" sz="3600" dirty="0" smtClean="0">
                <a:solidFill>
                  <a:srgbClr val="0070C0"/>
                </a:solidFill>
              </a:rPr>
              <a:t> Behindern wir die Frauen (sogar)? </a:t>
            </a:r>
          </a:p>
          <a:p>
            <a:endParaRPr lang="de-AT" sz="3600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620688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344816" cy="1008112"/>
          </a:xfrm>
        </p:spPr>
        <p:txBody>
          <a:bodyPr>
            <a:normAutofit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Schlag nach bei G. Orwell …</a:t>
            </a:r>
            <a:endParaRPr lang="de-AT" sz="48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24936" cy="36724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AT" sz="3600" dirty="0" smtClean="0">
                <a:solidFill>
                  <a:srgbClr val="0070C0"/>
                </a:solidFill>
              </a:rPr>
              <a:t>Leben wir nicht - frei nach G. Orwell - nach der Devise </a:t>
            </a:r>
          </a:p>
          <a:p>
            <a:pPr algn="l"/>
            <a:endParaRPr lang="de-AT" sz="2000" dirty="0" smtClean="0">
              <a:solidFill>
                <a:srgbClr val="0070C0"/>
              </a:solidFill>
            </a:endParaRPr>
          </a:p>
          <a:p>
            <a:r>
              <a:rPr lang="de-AT" sz="3600" b="1" i="1" dirty="0" smtClean="0">
                <a:solidFill>
                  <a:srgbClr val="0070C0"/>
                </a:solidFill>
              </a:rPr>
              <a:t>„Alle Menschen sind gleich, …</a:t>
            </a:r>
          </a:p>
          <a:p>
            <a:r>
              <a:rPr lang="de-AT" sz="3600" b="1" i="1" dirty="0" smtClean="0">
                <a:solidFill>
                  <a:srgbClr val="0070C0"/>
                </a:solidFill>
              </a:rPr>
              <a:t>nur manche, nämlich die Männer, </a:t>
            </a:r>
          </a:p>
          <a:p>
            <a:r>
              <a:rPr lang="de-AT" sz="3600" b="1" i="1" dirty="0" smtClean="0">
                <a:solidFill>
                  <a:srgbClr val="0070C0"/>
                </a:solidFill>
              </a:rPr>
              <a:t>sind gleicher!“ </a:t>
            </a:r>
          </a:p>
          <a:p>
            <a:pPr lvl="2"/>
            <a:endParaRPr lang="de-AT" sz="2000" b="1" dirty="0" smtClean="0">
              <a:solidFill>
                <a:srgbClr val="0070C0"/>
              </a:solidFill>
            </a:endParaRPr>
          </a:p>
          <a:p>
            <a:pPr lvl="2"/>
            <a:r>
              <a:rPr lang="de-AT" sz="3600" b="1" dirty="0" smtClean="0">
                <a:solidFill>
                  <a:srgbClr val="0070C0"/>
                </a:solidFill>
              </a:rPr>
              <a:t>???</a:t>
            </a:r>
          </a:p>
          <a:p>
            <a:pPr algn="l"/>
            <a:endParaRPr lang="de-AT" sz="5900" b="1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04664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344816" cy="1080120"/>
          </a:xfrm>
        </p:spPr>
        <p:txBody>
          <a:bodyPr>
            <a:normAutofit fontScale="90000"/>
          </a:bodyPr>
          <a:lstStyle/>
          <a:p>
            <a:r>
              <a:rPr lang="de-AT" sz="4800" b="1" dirty="0" smtClean="0">
                <a:solidFill>
                  <a:srgbClr val="0070C0"/>
                </a:solidFill>
              </a:rPr>
              <a:t>Was soll/muss besser werden!</a:t>
            </a:r>
            <a:endParaRPr lang="de-AT" sz="48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776864" cy="3744416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7500" b="1" dirty="0" smtClean="0">
                <a:solidFill>
                  <a:srgbClr val="0070C0"/>
                </a:solidFill>
              </a:rPr>
              <a:t> Gleichbehandlung im Job</a:t>
            </a:r>
            <a:endParaRPr lang="de-AT" sz="7500" dirty="0" smtClean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 Inkl. gleicher Bezahlung für die gleiche Arbeit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 Gleiche Chancen bei Aus- und Weiterbildung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 Gleiche Chancen für jeden Job</a:t>
            </a:r>
          </a:p>
          <a:p>
            <a:pPr lvl="1" algn="l"/>
            <a:endParaRPr lang="de-AT" sz="21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sz="7500" b="1" dirty="0" smtClean="0">
                <a:solidFill>
                  <a:srgbClr val="0070C0"/>
                </a:solidFill>
              </a:rPr>
              <a:t> Gleiche Aufstiegs-Chancen 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6000" dirty="0" smtClean="0">
                <a:solidFill>
                  <a:srgbClr val="0070C0"/>
                </a:solidFill>
              </a:rPr>
              <a:t>  Bis ins oberste Management – offene Karriere-Wege</a:t>
            </a:r>
          </a:p>
          <a:p>
            <a:pPr lvl="1" algn="l"/>
            <a:endParaRPr lang="de-AT" sz="21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sz="7500" b="1" dirty="0" smtClean="0">
                <a:solidFill>
                  <a:srgbClr val="0070C0"/>
                </a:solidFill>
              </a:rPr>
              <a:t> Gleiche Chancen für Frauen in Aufsichtsräten</a:t>
            </a:r>
          </a:p>
          <a:p>
            <a:pPr algn="l"/>
            <a:endParaRPr lang="de-AT" sz="2500" b="1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sz="7500" b="1" dirty="0" smtClean="0">
                <a:solidFill>
                  <a:srgbClr val="0070C0"/>
                </a:solidFill>
              </a:rPr>
              <a:t> Jedes Thema für sich – ein absolutes MUSS!</a:t>
            </a:r>
          </a:p>
          <a:p>
            <a:pPr lvl="1" algn="l"/>
            <a:endParaRPr lang="de-AT" sz="13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de-AT" sz="5900" b="1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800" cy="108012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Unternehmen - Gesellschaft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776864" cy="374441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 Wo ist der Unterschied </a:t>
            </a:r>
            <a:r>
              <a:rPr lang="de-AT" dirty="0" smtClean="0">
                <a:solidFill>
                  <a:srgbClr val="0070C0"/>
                </a:solidFill>
              </a:rPr>
              <a:t>(zum Thema)?</a:t>
            </a:r>
          </a:p>
          <a:p>
            <a:r>
              <a:rPr lang="de-AT" sz="2200" dirty="0" smtClean="0">
                <a:solidFill>
                  <a:srgbClr val="0070C0"/>
                </a:solidFill>
              </a:rPr>
              <a:t>------------------------------------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Meine Mutter - heute 90 Jahre alt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Meinem Freund zahlt sie für die Arbeit im </a:t>
            </a:r>
          </a:p>
          <a:p>
            <a:pPr lvl="1" algn="l"/>
            <a:r>
              <a:rPr lang="de-AT" dirty="0" smtClean="0">
                <a:solidFill>
                  <a:srgbClr val="0070C0"/>
                </a:solidFill>
              </a:rPr>
              <a:t>	Garten € 11,- für die Stunde!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Seiner Frau zahlt sie für das Putzen des Hauses</a:t>
            </a:r>
          </a:p>
          <a:p>
            <a:pPr lvl="2" algn="l"/>
            <a:r>
              <a:rPr lang="de-AT" sz="2800" dirty="0" smtClean="0">
                <a:solidFill>
                  <a:srgbClr val="0070C0"/>
                </a:solidFill>
              </a:rPr>
              <a:t>€ 10,- für die Stunde!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Für meine Mutter sind beide Tätigkeiten gleich 	wichtig </a:t>
            </a:r>
            <a:r>
              <a:rPr lang="de-AT" sz="2800" dirty="0" smtClean="0">
                <a:solidFill>
                  <a:srgbClr val="0070C0"/>
                </a:solidFill>
              </a:rPr>
              <a:t>– und trotzdem …</a:t>
            </a:r>
          </a:p>
          <a:p>
            <a:pPr algn="l">
              <a:buFont typeface="Arial" pitchFamily="34" charset="0"/>
              <a:buChar char="•"/>
            </a:pPr>
            <a:endParaRPr lang="de-AT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404664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800" cy="1080120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Wo stehen wir </a:t>
            </a:r>
            <a:r>
              <a:rPr lang="de-AT" dirty="0" smtClean="0">
                <a:solidFill>
                  <a:srgbClr val="0070C0"/>
                </a:solidFill>
              </a:rPr>
              <a:t>(heute)</a:t>
            </a:r>
            <a:r>
              <a:rPr lang="de-AT" b="1" dirty="0" smtClean="0">
                <a:solidFill>
                  <a:srgbClr val="0070C0"/>
                </a:solidFill>
              </a:rPr>
              <a:t>?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848872" cy="3744416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2600" dirty="0" smtClean="0">
                <a:solidFill>
                  <a:srgbClr val="0070C0"/>
                </a:solidFill>
              </a:rPr>
              <a:t> Sehen wir die Frauen neben uns am Arbeitsplatz (wie)?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200" dirty="0" smtClean="0">
                <a:solidFill>
                  <a:srgbClr val="0070C0"/>
                </a:solidFill>
              </a:rPr>
              <a:t> Antwort ………………..</a:t>
            </a:r>
          </a:p>
          <a:p>
            <a:pPr algn="l">
              <a:buFont typeface="Arial" pitchFamily="34" charset="0"/>
              <a:buChar char="•"/>
            </a:pPr>
            <a:r>
              <a:rPr lang="de-AT" sz="2600" dirty="0" smtClean="0">
                <a:solidFill>
                  <a:srgbClr val="0070C0"/>
                </a:solidFill>
              </a:rPr>
              <a:t> Sehen wir die Steine, die auf ihrem Weg liegen, nicht? 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200" dirty="0" smtClean="0">
                <a:solidFill>
                  <a:srgbClr val="0070C0"/>
                </a:solidFill>
              </a:rPr>
              <a:t> Hindernisse, Ängste, Sorgen, Umwelt, …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2200" dirty="0" smtClean="0">
                <a:solidFill>
                  <a:srgbClr val="0070C0"/>
                </a:solidFill>
              </a:rPr>
              <a:t> Antwort ………………..</a:t>
            </a:r>
          </a:p>
          <a:p>
            <a:pPr algn="l">
              <a:buFont typeface="Arial" pitchFamily="34" charset="0"/>
              <a:buChar char="•"/>
            </a:pPr>
            <a:r>
              <a:rPr lang="de-AT" sz="2600" dirty="0" smtClean="0">
                <a:solidFill>
                  <a:srgbClr val="0070C0"/>
                </a:solidFill>
              </a:rPr>
              <a:t> Haben wir diesbezüglich Barrieren im Kopf?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de-AT" sz="2200" dirty="0" smtClean="0">
                <a:solidFill>
                  <a:srgbClr val="0070C0"/>
                </a:solidFill>
              </a:rPr>
              <a:t> Antwort ………………..</a:t>
            </a:r>
          </a:p>
          <a:p>
            <a:pPr marL="0" lvl="1" algn="l">
              <a:buFont typeface="Arial" pitchFamily="34" charset="0"/>
              <a:buChar char="•"/>
            </a:pPr>
            <a:r>
              <a:rPr lang="de-AT" sz="2600" dirty="0" smtClean="0">
                <a:solidFill>
                  <a:srgbClr val="0070C0"/>
                </a:solidFill>
              </a:rPr>
              <a:t> Sind wir falsch geprägt?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de-AT" sz="2200" dirty="0" smtClean="0">
                <a:solidFill>
                  <a:srgbClr val="0070C0"/>
                </a:solidFill>
              </a:rPr>
              <a:t> Erziehung, Leitbilder, Gesellschaft, Geschichte, …</a:t>
            </a:r>
          </a:p>
          <a:p>
            <a:pPr algn="l">
              <a:buFont typeface="Arial" pitchFamily="34" charset="0"/>
              <a:buChar char="•"/>
            </a:pPr>
            <a:endParaRPr lang="de-AT" sz="4000" dirty="0" smtClean="0">
              <a:solidFill>
                <a:srgbClr val="0070C0"/>
              </a:solidFill>
            </a:endParaRPr>
          </a:p>
          <a:p>
            <a:pPr algn="l"/>
            <a:endParaRPr lang="de-AT" sz="40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de-AT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476672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200800" cy="936104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Statements …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776864" cy="374441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 „Den Frauen fehlt der Wille nach oben!“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„Vorurteil“ in der Ausschreibung</a:t>
            </a:r>
          </a:p>
          <a:p>
            <a:pPr lvl="1" algn="l"/>
            <a:endParaRPr lang="de-AT" sz="105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 „Ich musste lernen, egoistisch zu sein!“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3000" dirty="0" smtClean="0">
                <a:solidFill>
                  <a:srgbClr val="0070C0"/>
                </a:solidFill>
              </a:rPr>
              <a:t> Ursula Burns, CEO XEROX, Afroamerikanerin</a:t>
            </a:r>
          </a:p>
          <a:p>
            <a:pPr lvl="1" algn="l"/>
            <a:endParaRPr lang="de-AT" sz="10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 „Wer will, der (die) kann!“</a:t>
            </a:r>
          </a:p>
          <a:p>
            <a:pPr lvl="1" algn="l">
              <a:buFont typeface="Arial" pitchFamily="34" charset="0"/>
              <a:buChar char="•"/>
            </a:pPr>
            <a:r>
              <a:rPr lang="de-AT" dirty="0" smtClean="0">
                <a:solidFill>
                  <a:srgbClr val="0070C0"/>
                </a:solidFill>
              </a:rPr>
              <a:t> Sheryl Sandberg, Geschäftsführerin </a:t>
            </a:r>
            <a:r>
              <a:rPr lang="de-AT" dirty="0" err="1" smtClean="0">
                <a:solidFill>
                  <a:srgbClr val="0070C0"/>
                </a:solidFill>
              </a:rPr>
              <a:t>Facebook</a:t>
            </a:r>
            <a:endParaRPr lang="de-AT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de-AT" dirty="0" smtClean="0">
              <a:solidFill>
                <a:srgbClr val="0070C0"/>
              </a:solidFill>
            </a:endParaRPr>
          </a:p>
        </p:txBody>
      </p:sp>
      <p:pic>
        <p:nvPicPr>
          <p:cNvPr id="4" name="Grafik 3" descr="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620688"/>
            <a:ext cx="929632" cy="4808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33839"/>
          <a:stretch>
            <a:fillRect/>
          </a:stretch>
        </p:blipFill>
        <p:spPr bwMode="auto">
          <a:xfrm>
            <a:off x="1043608" y="332656"/>
            <a:ext cx="5811769" cy="620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 descr="Bil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548680"/>
            <a:ext cx="707136" cy="365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Microsoft Office PowerPoint</Application>
  <PresentationFormat>Bildschirmpräsentation (4:3)</PresentationFormat>
  <Paragraphs>157</Paragraphs>
  <Slides>20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Frauenförderung  Wandel in der Unternehmenskultur Notwendig oder nicht?</vt:lpstr>
      <vt:lpstr>Vorab zwei Fragen …</vt:lpstr>
      <vt:lpstr>Nochmals gefragt …</vt:lpstr>
      <vt:lpstr>Schlag nach bei G. Orwell …</vt:lpstr>
      <vt:lpstr>Was soll/muss besser werden!</vt:lpstr>
      <vt:lpstr>Unternehmen - Gesellschaft</vt:lpstr>
      <vt:lpstr>Wo stehen wir (heute)?</vt:lpstr>
      <vt:lpstr>Statements …</vt:lpstr>
      <vt:lpstr>PowerPoint-Präsentation</vt:lpstr>
      <vt:lpstr>Was sind die Hürden für die Frauen?</vt:lpstr>
      <vt:lpstr>Der Weg in den Aufsichtsrat                                         … ist schwer!</vt:lpstr>
      <vt:lpstr>Wer/was (be)hindert die Frauen im Beruf?</vt:lpstr>
      <vt:lpstr>Spezialfall „Mütter…“</vt:lpstr>
      <vt:lpstr>Wie fangen wir `s an?</vt:lpstr>
      <vt:lpstr>Die Frauen in der RHI …</vt:lpstr>
      <vt:lpstr>Die Frauen in der RHI …</vt:lpstr>
      <vt:lpstr>Der Weg …  …  steinig wie der der Frauen selbst</vt:lpstr>
      <vt:lpstr>Der Weg …</vt:lpstr>
      <vt:lpstr>Frauenförderung</vt:lpstr>
      <vt:lpstr>Ich freue mich auf eine  interessante Diskussion!</vt:lpstr>
    </vt:vector>
  </TitlesOfParts>
  <Company>RHI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Frauenförderung  Wandel in der Unternehmenskultur Notwendig oder nicht?</dc:title>
  <dc:creator>Leopold Miedl</dc:creator>
  <cp:lastModifiedBy>Dr. Sabine M. Fischer</cp:lastModifiedBy>
  <cp:revision>56</cp:revision>
  <dcterms:created xsi:type="dcterms:W3CDTF">2013-05-03T17:00:23Z</dcterms:created>
  <dcterms:modified xsi:type="dcterms:W3CDTF">2013-05-04T12:54:59Z</dcterms:modified>
</cp:coreProperties>
</file>